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Lst>
  <p:notesMasterIdLst>
    <p:notesMasterId r:id="rId41"/>
  </p:notesMasterIdLst>
  <p:handoutMasterIdLst>
    <p:handoutMasterId r:id="rId42"/>
  </p:handoutMasterIdLst>
  <p:sldIdLst>
    <p:sldId id="257" r:id="rId3"/>
    <p:sldId id="295" r:id="rId4"/>
    <p:sldId id="296" r:id="rId5"/>
    <p:sldId id="297" r:id="rId6"/>
    <p:sldId id="298" r:id="rId7"/>
    <p:sldId id="299" r:id="rId8"/>
    <p:sldId id="258" r:id="rId9"/>
    <p:sldId id="259" r:id="rId10"/>
    <p:sldId id="261" r:id="rId11"/>
    <p:sldId id="300" r:id="rId12"/>
    <p:sldId id="262" r:id="rId13"/>
    <p:sldId id="263" r:id="rId14"/>
    <p:sldId id="264" r:id="rId15"/>
    <p:sldId id="265" r:id="rId16"/>
    <p:sldId id="266" r:id="rId17"/>
    <p:sldId id="284" r:id="rId18"/>
    <p:sldId id="267" r:id="rId19"/>
    <p:sldId id="285" r:id="rId20"/>
    <p:sldId id="286" r:id="rId21"/>
    <p:sldId id="287" r:id="rId22"/>
    <p:sldId id="288" r:id="rId23"/>
    <p:sldId id="268" r:id="rId24"/>
    <p:sldId id="269" r:id="rId25"/>
    <p:sldId id="271" r:id="rId26"/>
    <p:sldId id="289" r:id="rId27"/>
    <p:sldId id="272" r:id="rId28"/>
    <p:sldId id="273" r:id="rId29"/>
    <p:sldId id="277" r:id="rId30"/>
    <p:sldId id="292" r:id="rId31"/>
    <p:sldId id="278" r:id="rId32"/>
    <p:sldId id="301" r:id="rId33"/>
    <p:sldId id="282" r:id="rId34"/>
    <p:sldId id="279" r:id="rId35"/>
    <p:sldId id="280" r:id="rId36"/>
    <p:sldId id="281" r:id="rId37"/>
    <p:sldId id="293" r:id="rId38"/>
    <p:sldId id="283" r:id="rId39"/>
    <p:sldId id="294" r:id="rId40"/>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45" autoAdjust="0"/>
  </p:normalViewPr>
  <p:slideViewPr>
    <p:cSldViewPr>
      <p:cViewPr>
        <p:scale>
          <a:sx n="100" d="100"/>
          <a:sy n="100" d="100"/>
        </p:scale>
        <p:origin x="-78" y="-20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20" d="100"/>
          <a:sy n="120" d="100"/>
        </p:scale>
        <p:origin x="-2316" y="252"/>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sz="quarter" idx="1"/>
          </p:nvPr>
        </p:nvSpPr>
        <p:spPr>
          <a:xfrm>
            <a:off x="4021294" y="0"/>
            <a:ext cx="3076363" cy="469265"/>
          </a:xfrm>
          <a:prstGeom prst="rect">
            <a:avLst/>
          </a:prstGeom>
        </p:spPr>
        <p:txBody>
          <a:bodyPr vert="horz" lIns="94192" tIns="47096" rIns="94192" bIns="47096" rtlCol="0"/>
          <a:lstStyle>
            <a:lvl1pPr algn="r">
              <a:defRPr sz="1200"/>
            </a:lvl1pPr>
          </a:lstStyle>
          <a:p>
            <a:r>
              <a:rPr lang="en-US" dirty="0" smtClean="0"/>
              <a:t>5/15/2012</a:t>
            </a:r>
            <a:endParaRPr lang="en-US" dirty="0"/>
          </a:p>
        </p:txBody>
      </p:sp>
      <p:sp>
        <p:nvSpPr>
          <p:cNvPr id="4" name="Footer Placeholder 3"/>
          <p:cNvSpPr>
            <a:spLocks noGrp="1"/>
          </p:cNvSpPr>
          <p:nvPr>
            <p:ph type="ftr" sz="quarter" idx="2"/>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1294" y="8914406"/>
            <a:ext cx="3076363" cy="469265"/>
          </a:xfrm>
          <a:prstGeom prst="rect">
            <a:avLst/>
          </a:prstGeom>
        </p:spPr>
        <p:txBody>
          <a:bodyPr vert="horz" lIns="94192" tIns="47096" rIns="94192" bIns="47096" rtlCol="0" anchor="b"/>
          <a:lstStyle>
            <a:lvl1pPr algn="r">
              <a:defRPr sz="1200"/>
            </a:lvl1pPr>
          </a:lstStyle>
          <a:p>
            <a:fld id="{3B42F878-0C70-4EB9-A256-DCFB886CE67E}" type="slidenum">
              <a:rPr lang="en-US" smtClean="0"/>
              <a:pPr/>
              <a:t>‹#›</a:t>
            </a:fld>
            <a:endParaRPr lang="en-US" dirty="0"/>
          </a:p>
        </p:txBody>
      </p:sp>
    </p:spTree>
    <p:extLst>
      <p:ext uri="{BB962C8B-B14F-4D97-AF65-F5344CB8AC3E}">
        <p14:creationId xmlns:p14="http://schemas.microsoft.com/office/powerpoint/2010/main" val="161192076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265"/>
          </a:xfrm>
          <a:prstGeom prst="rect">
            <a:avLst/>
          </a:prstGeom>
        </p:spPr>
        <p:txBody>
          <a:bodyPr vert="horz" lIns="94192" tIns="47096" rIns="94192" bIns="47096" rtlCol="0"/>
          <a:lstStyle>
            <a:lvl1pPr algn="l">
              <a:defRPr sz="1200"/>
            </a:lvl1pPr>
          </a:lstStyle>
          <a:p>
            <a:endParaRPr lang="en-US" dirty="0"/>
          </a:p>
        </p:txBody>
      </p:sp>
      <p:sp>
        <p:nvSpPr>
          <p:cNvPr id="3" name="Date Placeholder 2"/>
          <p:cNvSpPr>
            <a:spLocks noGrp="1"/>
          </p:cNvSpPr>
          <p:nvPr>
            <p:ph type="dt" idx="1"/>
          </p:nvPr>
        </p:nvSpPr>
        <p:spPr>
          <a:xfrm>
            <a:off x="4021294" y="0"/>
            <a:ext cx="3076363" cy="469265"/>
          </a:xfrm>
          <a:prstGeom prst="rect">
            <a:avLst/>
          </a:prstGeom>
        </p:spPr>
        <p:txBody>
          <a:bodyPr vert="horz" lIns="94192" tIns="47096" rIns="94192" bIns="47096" rtlCol="0"/>
          <a:lstStyle>
            <a:lvl1pPr algn="r">
              <a:defRPr sz="1200"/>
            </a:lvl1pPr>
          </a:lstStyle>
          <a:p>
            <a:r>
              <a:rPr lang="en-US" dirty="0" smtClean="0"/>
              <a:t>5/15/2012</a:t>
            </a:r>
            <a:endParaRPr lang="en-US" dirty="0"/>
          </a:p>
        </p:txBody>
      </p:sp>
      <p:sp>
        <p:nvSpPr>
          <p:cNvPr id="4" name="Slide Image Placeholder 3"/>
          <p:cNvSpPr>
            <a:spLocks noGrp="1" noRot="1" noChangeAspect="1"/>
          </p:cNvSpPr>
          <p:nvPr>
            <p:ph type="sldImg" idx="2"/>
          </p:nvPr>
        </p:nvSpPr>
        <p:spPr>
          <a:xfrm>
            <a:off x="1203325" y="703263"/>
            <a:ext cx="4692650" cy="3519487"/>
          </a:xfrm>
          <a:prstGeom prst="rect">
            <a:avLst/>
          </a:prstGeom>
          <a:noFill/>
          <a:ln w="12700">
            <a:solidFill>
              <a:prstClr val="black"/>
            </a:solidFill>
          </a:ln>
        </p:spPr>
        <p:txBody>
          <a:bodyPr vert="horz" lIns="94192" tIns="47096" rIns="94192" bIns="47096" rtlCol="0" anchor="ctr"/>
          <a:lstStyle/>
          <a:p>
            <a:endParaRPr lang="en-US" dirty="0"/>
          </a:p>
        </p:txBody>
      </p:sp>
      <p:sp>
        <p:nvSpPr>
          <p:cNvPr id="5" name="Notes Placeholder 4"/>
          <p:cNvSpPr>
            <a:spLocks noGrp="1"/>
          </p:cNvSpPr>
          <p:nvPr>
            <p:ph type="body" sz="quarter" idx="3"/>
          </p:nvPr>
        </p:nvSpPr>
        <p:spPr>
          <a:xfrm>
            <a:off x="709930" y="4458018"/>
            <a:ext cx="5679440" cy="4223385"/>
          </a:xfrm>
          <a:prstGeom prst="rect">
            <a:avLst/>
          </a:prstGeom>
        </p:spPr>
        <p:txBody>
          <a:bodyPr vert="horz" lIns="94192" tIns="47096" rIns="94192" bIns="470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4406"/>
            <a:ext cx="3076363" cy="469265"/>
          </a:xfrm>
          <a:prstGeom prst="rect">
            <a:avLst/>
          </a:prstGeom>
        </p:spPr>
        <p:txBody>
          <a:bodyPr vert="horz" lIns="94192" tIns="47096" rIns="94192" bIns="4709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6"/>
            <a:ext cx="3076363" cy="469265"/>
          </a:xfrm>
          <a:prstGeom prst="rect">
            <a:avLst/>
          </a:prstGeom>
        </p:spPr>
        <p:txBody>
          <a:bodyPr vert="horz" lIns="94192" tIns="47096" rIns="94192" bIns="47096" rtlCol="0" anchor="b"/>
          <a:lstStyle>
            <a:lvl1pPr algn="r">
              <a:defRPr sz="1200"/>
            </a:lvl1pPr>
          </a:lstStyle>
          <a:p>
            <a:fld id="{033A6C6C-526F-4C16-B273-CA96130954AF}" type="slidenum">
              <a:rPr lang="en-US" smtClean="0"/>
              <a:pPr/>
              <a:t>‹#›</a:t>
            </a:fld>
            <a:endParaRPr lang="en-US" dirty="0"/>
          </a:p>
        </p:txBody>
      </p:sp>
    </p:spTree>
    <p:extLst>
      <p:ext uri="{BB962C8B-B14F-4D97-AF65-F5344CB8AC3E}">
        <p14:creationId xmlns:p14="http://schemas.microsoft.com/office/powerpoint/2010/main" val="187689047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image" Target="../media/image22.png"/></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Instructor Notes and Comments:</a:t>
            </a:r>
          </a:p>
          <a:p>
            <a:endParaRPr lang="en-US" dirty="0"/>
          </a:p>
          <a:p>
            <a:pPr marL="228600" indent="-228600">
              <a:buAutoNum type="arabicParenR"/>
            </a:pPr>
            <a:r>
              <a:rPr lang="en-US" dirty="0" smtClean="0"/>
              <a:t>For training conducted at the CEOC, use split screens:  OARRS on ½ and the PowerPoint on ½</a:t>
            </a:r>
          </a:p>
          <a:p>
            <a:pPr marL="228600" indent="-228600">
              <a:buAutoNum type="arabicParenR"/>
            </a:pPr>
            <a:r>
              <a:rPr lang="en-US" dirty="0" smtClean="0"/>
              <a:t>Make sure you provide students with a copy of the PowerPoint so they can follow along with the instruction and make notes.</a:t>
            </a:r>
          </a:p>
          <a:p>
            <a:endParaRPr lang="en-US" dirty="0" smtClean="0"/>
          </a:p>
          <a:p>
            <a:endParaRPr lang="en-US" dirty="0"/>
          </a:p>
          <a:p>
            <a:endParaRPr lang="en-US" dirty="0" smtClean="0"/>
          </a:p>
          <a:p>
            <a:r>
              <a:rPr lang="en-US" dirty="0" smtClean="0"/>
              <a:t>If someone is trying to register for OARRS access but gets</a:t>
            </a:r>
            <a:r>
              <a:rPr lang="en-US" baseline="0" dirty="0" smtClean="0"/>
              <a:t> an error message that the user name already exists (example: </a:t>
            </a:r>
            <a:r>
              <a:rPr lang="en-US" baseline="0" dirty="0" err="1" smtClean="0"/>
              <a:t>jsmith</a:t>
            </a:r>
            <a:r>
              <a:rPr lang="en-US" baseline="0" dirty="0" smtClean="0"/>
              <a:t>), ask that person to re-register using first and middle initial and last name (example </a:t>
            </a:r>
            <a:r>
              <a:rPr lang="en-US" baseline="0" dirty="0" err="1" smtClean="0"/>
              <a:t>jlsmith</a:t>
            </a:r>
            <a:r>
              <a:rPr lang="en-US" baseline="0" dirty="0" smtClean="0"/>
              <a:t>).  If that doesn’t work, have them add the number 1 after their last name increasing the number until the name is accepted (example: jlsmith2).</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
        <p:nvSpPr>
          <p:cNvPr id="7" name="Slide Number Placeholder 6"/>
          <p:cNvSpPr>
            <a:spLocks noGrp="1"/>
          </p:cNvSpPr>
          <p:nvPr>
            <p:ph type="sldNum" sz="quarter" idx="13"/>
          </p:nvPr>
        </p:nvSpPr>
        <p:spPr>
          <a:xfrm>
            <a:off x="6389370" y="8914406"/>
            <a:ext cx="708287" cy="46926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really important tip!</a:t>
            </a:r>
          </a:p>
          <a:p>
            <a:endParaRPr lang="en-US" dirty="0"/>
          </a:p>
          <a:p>
            <a:r>
              <a:rPr lang="en-US" dirty="0" smtClean="0"/>
              <a:t>Remember to ALWAYS logoff from the OARRS menu bar and NOT from your web browser in the top right corner.  If you close out from your web browser, the system could lock you out of the system for an extended period of time!</a:t>
            </a:r>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10</a:t>
            </a:fld>
            <a:endParaRPr lang="en-US" dirty="0"/>
          </a:p>
        </p:txBody>
      </p:sp>
      <p:sp>
        <p:nvSpPr>
          <p:cNvPr id="6" name="Down Arrow 5"/>
          <p:cNvSpPr/>
          <p:nvPr/>
        </p:nvSpPr>
        <p:spPr>
          <a:xfrm rot="2518157">
            <a:off x="2832800" y="1291039"/>
            <a:ext cx="197034" cy="8942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154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Account Administrators can see the Administration tab on the Navigation menu.</a:t>
            </a:r>
          </a:p>
          <a:p>
            <a:endParaRPr lang="en-US" dirty="0" smtClean="0"/>
          </a:p>
          <a:p>
            <a:r>
              <a:rPr lang="en-US" dirty="0" smtClean="0"/>
              <a:t>Helpful Tip:  Take a moment to set the Auto Refresh button to On.  It will update the screen on a regular basis.</a:t>
            </a:r>
          </a:p>
          <a:p>
            <a:endParaRPr lang="en-US" dirty="0"/>
          </a:p>
          <a:p>
            <a:r>
              <a:rPr lang="en-US" dirty="0" smtClean="0"/>
              <a:t>Instructor’s Note:</a:t>
            </a:r>
          </a:p>
          <a:p>
            <a:endParaRPr lang="en-US" dirty="0"/>
          </a:p>
          <a:p>
            <a:r>
              <a:rPr lang="en-US" dirty="0" smtClean="0"/>
              <a:t>If the students don’t see the Administration Tab they are either in the </a:t>
            </a:r>
            <a:r>
              <a:rPr lang="en-US" dirty="0"/>
              <a:t>Training </a:t>
            </a:r>
            <a:r>
              <a:rPr lang="en-US" dirty="0" smtClean="0"/>
              <a:t>Environment or they do not have Administration Rights or they have </a:t>
            </a:r>
            <a:r>
              <a:rPr lang="en-US" dirty="0"/>
              <a:t>not selected from approved </a:t>
            </a:r>
            <a:r>
              <a:rPr lang="en-US" dirty="0" smtClean="0"/>
              <a:t>list.</a:t>
            </a:r>
          </a:p>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11</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313184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12</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2497361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list of everyone awaiting approval, not just the people</a:t>
            </a:r>
            <a:r>
              <a:rPr lang="en-US" baseline="0" dirty="0" smtClean="0"/>
              <a:t> for your jurisdiction or agency.</a:t>
            </a:r>
          </a:p>
          <a:p>
            <a:endParaRPr lang="en-US" dirty="0" smtClean="0"/>
          </a:p>
          <a:p>
            <a:r>
              <a:rPr lang="en-US" baseline="0" dirty="0" smtClean="0"/>
              <a:t>You will only be able to approve or deny access for</a:t>
            </a:r>
            <a:r>
              <a:rPr lang="en-US" dirty="0" smtClean="0"/>
              <a:t> your own jurisdiction or agency.</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13</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293681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 jurisdiction/agency has more than one approver,</a:t>
            </a:r>
            <a:r>
              <a:rPr lang="en-US" baseline="0" dirty="0" smtClean="0"/>
              <a:t> all of them will be listed such as the example you see here by the red arrow.</a:t>
            </a:r>
          </a:p>
          <a:p>
            <a:endParaRPr lang="en-US" dirty="0"/>
          </a:p>
          <a:p>
            <a:r>
              <a:rPr lang="en-US" dirty="0" smtClean="0"/>
              <a:t>Instructor’s Note:  Tell students to ignore the blank check box.  That box is checked only if you wish to print the info for that person.</a:t>
            </a:r>
          </a:p>
          <a:p>
            <a:endParaRPr lang="en-US" dirty="0"/>
          </a:p>
          <a:p>
            <a:r>
              <a:rPr lang="en-US" dirty="0" smtClean="0"/>
              <a:t>Do not click on the blue link UNLESS you are the Account Approver listed for that person and agency.</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14</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2362901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Helpful </a:t>
            </a:r>
            <a:r>
              <a:rPr lang="en-US" dirty="0"/>
              <a:t>Hint: Recommend using a temporary password when registering and then change password when the account is </a:t>
            </a:r>
            <a:r>
              <a:rPr lang="en-US" dirty="0" smtClean="0"/>
              <a:t>approved</a:t>
            </a:r>
          </a:p>
          <a:p>
            <a:endParaRPr lang="en-US" dirty="0"/>
          </a:p>
          <a:p>
            <a:r>
              <a:rPr lang="en-US" dirty="0" smtClean="0"/>
              <a:t>Helpful </a:t>
            </a:r>
            <a:r>
              <a:rPr lang="en-US" dirty="0"/>
              <a:t>Hint: To verify proper protocol – check Login ID against the first/last name rule</a:t>
            </a:r>
          </a:p>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15</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16</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Position</a:t>
            </a:r>
            <a:r>
              <a:rPr lang="en-US" baseline="0" dirty="0" smtClean="0"/>
              <a:t> must be their EOC assignment and not their day to day job assignment.</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17</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923"/>
            <a:r>
              <a:rPr lang="en-US" dirty="0" smtClean="0"/>
              <a:t>City employees should NEVER select a department as the agency; it should always be the city name</a:t>
            </a:r>
            <a:r>
              <a:rPr lang="en-US" dirty="0"/>
              <a:t>.</a:t>
            </a:r>
            <a:endParaRPr lang="en-US" dirty="0" smtClean="0"/>
          </a:p>
        </p:txBody>
      </p:sp>
      <p:sp>
        <p:nvSpPr>
          <p:cNvPr id="4" name="Slide Number Placeholder 3"/>
          <p:cNvSpPr>
            <a:spLocks noGrp="1"/>
          </p:cNvSpPr>
          <p:nvPr>
            <p:ph type="sldNum" sz="quarter" idx="10"/>
          </p:nvPr>
        </p:nvSpPr>
        <p:spPr/>
        <p:txBody>
          <a:bodyPr/>
          <a:lstStyle/>
          <a:p>
            <a:fld id="{033A6C6C-526F-4C16-B273-CA96130954AF}" type="slidenum">
              <a:rPr lang="en-US" smtClean="0"/>
              <a:pPr/>
              <a:t>18</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EOC Shift assignments may change on a daily basis.  For the purpose of registration, this is not a critical element.</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19</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else from a jurisdiction/agency can approve new OARRS requests so students need to make sure there is more than just one approver per jurisdiction/agency.</a:t>
            </a:r>
          </a:p>
          <a:p>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2</a:t>
            </a:fld>
            <a:endParaRPr lang="en-US" dirty="0"/>
          </a:p>
        </p:txBody>
      </p:sp>
    </p:spTree>
    <p:extLst>
      <p:ext uri="{BB962C8B-B14F-4D97-AF65-F5344CB8AC3E}">
        <p14:creationId xmlns:p14="http://schemas.microsoft.com/office/powerpoint/2010/main" val="1428361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20</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OARRS user wants to receive text messages from OARRS, they must enter their number in “Personal Profile” at the bottom of the page where it reads:</a:t>
            </a:r>
          </a:p>
          <a:p>
            <a:endParaRPr lang="en-US" dirty="0"/>
          </a:p>
          <a:p>
            <a:r>
              <a:rPr lang="en-US" b="1" dirty="0"/>
              <a:t>E-mail Enabled Mobile Device</a:t>
            </a:r>
            <a:r>
              <a:rPr lang="en-US" dirty="0" smtClean="0"/>
              <a:t> </a:t>
            </a:r>
          </a:p>
          <a:p>
            <a:endParaRPr lang="en-US" dirty="0"/>
          </a:p>
          <a:p>
            <a:r>
              <a:rPr lang="en-US" dirty="0" smtClean="0"/>
              <a:t>Make sure the box is checked.</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21</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22</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23</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must select </a:t>
            </a:r>
            <a:r>
              <a:rPr lang="en-US" dirty="0" err="1" smtClean="0"/>
              <a:t>ETeam</a:t>
            </a:r>
            <a:r>
              <a:rPr lang="en-US" dirty="0" smtClean="0"/>
              <a:t> Editors or the person will not have access to the functions of OARRS.</a:t>
            </a:r>
            <a:endParaRPr lang="en-US" dirty="0"/>
          </a:p>
          <a:p>
            <a:endParaRPr lang="en-US" dirty="0" smtClean="0"/>
          </a:p>
          <a:p>
            <a:r>
              <a:rPr lang="en-US" dirty="0" smtClean="0"/>
              <a:t>Note:  For a person to be added as an Account Administrator, the request must go to TAG.  An existing Account Administrator for your jurisdiction/agency cannot give that permission or level of access.</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24</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25</a:t>
            </a:fld>
            <a:endParaRPr lang="en-US" dirty="0"/>
          </a:p>
        </p:txBody>
      </p:sp>
    </p:spTree>
    <p:extLst>
      <p:ext uri="{BB962C8B-B14F-4D97-AF65-F5344CB8AC3E}">
        <p14:creationId xmlns:p14="http://schemas.microsoft.com/office/powerpoint/2010/main" val="253744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26</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Administration view is a summary of the access to the OARRS functions (</a:t>
            </a:r>
            <a:r>
              <a:rPr lang="en-US" dirty="0" err="1" smtClean="0"/>
              <a:t>Eteam</a:t>
            </a:r>
            <a:r>
              <a:rPr lang="en-US" dirty="0" smtClean="0"/>
              <a:t> Editors).</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27</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28</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29</a:t>
            </a:fld>
            <a:endParaRPr lang="en-US" dirty="0"/>
          </a:p>
        </p:txBody>
      </p:sp>
    </p:spTree>
    <p:extLst>
      <p:ext uri="{BB962C8B-B14F-4D97-AF65-F5344CB8AC3E}">
        <p14:creationId xmlns:p14="http://schemas.microsoft.com/office/powerpoint/2010/main" val="40138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Jurisdictions and agencies will determine the policy for who will have access to OARRS.  It is the responsibility of the Account Administrator to approve or deny requests based on that policy.</a:t>
            </a:r>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3</a:t>
            </a:fld>
            <a:endParaRPr lang="en-US" dirty="0"/>
          </a:p>
        </p:txBody>
      </p:sp>
    </p:spTree>
    <p:extLst>
      <p:ext uri="{BB962C8B-B14F-4D97-AF65-F5344CB8AC3E}">
        <p14:creationId xmlns:p14="http://schemas.microsoft.com/office/powerpoint/2010/main" val="932786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Directory is located in the Navigation menu on the left under the References tab.  The directory is sorted by last name.</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30</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Directory is under References.  Just click on Directory for an alphabetical listing, by last name, of all Users</a:t>
            </a:r>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31</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1187450"/>
            <a:ext cx="419627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own Arrow 6"/>
          <p:cNvSpPr/>
          <p:nvPr/>
        </p:nvSpPr>
        <p:spPr>
          <a:xfrm rot="5400000">
            <a:off x="2643039" y="2214418"/>
            <a:ext cx="114300" cy="11083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9913" y="3108352"/>
            <a:ext cx="1139825" cy="17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160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system will send an email that the request has been rejected; however, it does not explain why it was rejected. Account Administrators </a:t>
            </a:r>
            <a:r>
              <a:rPr lang="en-US" dirty="0" smtClean="0"/>
              <a:t>need </a:t>
            </a:r>
            <a:r>
              <a:rPr lang="en-US" dirty="0"/>
              <a:t>to send an email </a:t>
            </a:r>
            <a:r>
              <a:rPr lang="en-US" dirty="0" smtClean="0"/>
              <a:t>explaining why the request was </a:t>
            </a:r>
            <a:r>
              <a:rPr lang="en-US" dirty="0"/>
              <a:t>rejected</a:t>
            </a:r>
          </a:p>
        </p:txBody>
      </p:sp>
      <p:sp>
        <p:nvSpPr>
          <p:cNvPr id="4" name="Slide Number Placeholder 3"/>
          <p:cNvSpPr>
            <a:spLocks noGrp="1"/>
          </p:cNvSpPr>
          <p:nvPr>
            <p:ph type="sldNum" sz="quarter" idx="10"/>
          </p:nvPr>
        </p:nvSpPr>
        <p:spPr/>
        <p:txBody>
          <a:bodyPr/>
          <a:lstStyle/>
          <a:p>
            <a:fld id="{033A6C6C-526F-4C16-B273-CA96130954AF}" type="slidenum">
              <a:rPr lang="en-US" smtClean="0"/>
              <a:pPr/>
              <a:t>32</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33</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40555179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 Note:</a:t>
            </a:r>
          </a:p>
          <a:p>
            <a:endParaRPr lang="en-US" dirty="0"/>
          </a:p>
          <a:p>
            <a:r>
              <a:rPr lang="en-US" dirty="0" smtClean="0"/>
              <a:t>If your jurisdiction/agency Administrator changes or needs to be removed, it is important to notify TAG immediately.</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34</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35486470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35</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3548647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Instructor’s Note:</a:t>
            </a:r>
          </a:p>
          <a:p>
            <a:endParaRPr lang="en-US" dirty="0"/>
          </a:p>
          <a:p>
            <a:r>
              <a:rPr lang="en-US" dirty="0" smtClean="0"/>
              <a:t>It is important as the OARRS Administrator that you encourage your jurisdiction/agency users to participate in the monthly </a:t>
            </a:r>
            <a:r>
              <a:rPr lang="en-US" smtClean="0"/>
              <a:t>OARRS tests.</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36</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35486470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Account</a:t>
            </a:r>
            <a:r>
              <a:rPr lang="en-US" baseline="0" dirty="0" smtClean="0"/>
              <a:t> Administrator, you will most likely be looked at as the “subject matter expert” for OARRS so make sure you have a good working knowledge of OARRS and be prepared to answer questions about basic OARRS issues.</a:t>
            </a:r>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37</a:t>
            </a:fld>
            <a:endParaRPr lang="en-US" dirty="0"/>
          </a:p>
        </p:txBody>
      </p:sp>
    </p:spTree>
    <p:extLst>
      <p:ext uri="{BB962C8B-B14F-4D97-AF65-F5344CB8AC3E}">
        <p14:creationId xmlns:p14="http://schemas.microsoft.com/office/powerpoint/2010/main" val="18044449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OARRS </a:t>
            </a:r>
            <a:r>
              <a:rPr lang="en-US" smtClean="0"/>
              <a:t>and why am I here??????</a:t>
            </a:r>
            <a:endParaRPr lang="en-US"/>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38</a:t>
            </a:fld>
            <a:endParaRPr lang="en-US" dirty="0"/>
          </a:p>
        </p:txBody>
      </p:sp>
    </p:spTree>
    <p:extLst>
      <p:ext uri="{BB962C8B-B14F-4D97-AF65-F5344CB8AC3E}">
        <p14:creationId xmlns:p14="http://schemas.microsoft.com/office/powerpoint/2010/main" val="250523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Users and account approvers should be identified for each Operational Period for all emergency events, incidents and planned activities.   </a:t>
            </a:r>
          </a:p>
          <a:p>
            <a:endParaRPr lang="en-US" dirty="0" smtClean="0"/>
          </a:p>
          <a:p>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4</a:t>
            </a:fld>
            <a:endParaRPr lang="en-US" dirty="0"/>
          </a:p>
        </p:txBody>
      </p:sp>
    </p:spTree>
    <p:extLst>
      <p:ext uri="{BB962C8B-B14F-4D97-AF65-F5344CB8AC3E}">
        <p14:creationId xmlns:p14="http://schemas.microsoft.com/office/powerpoint/2010/main" val="1287344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Registration How To Guide is located in OARRS in the Document Library.</a:t>
            </a:r>
          </a:p>
          <a:p>
            <a:endParaRPr lang="en-US" dirty="0"/>
          </a:p>
          <a:p>
            <a:r>
              <a:rPr lang="en-US" dirty="0" smtClean="0"/>
              <a:t>Note:  The OARRS administrator should keep copies of the Registration How To guide for those employees wanting to request OARRS access.</a:t>
            </a:r>
            <a:endParaRPr lang="en-US" dirty="0"/>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5</a:t>
            </a:fld>
            <a:endParaRPr lang="en-US" dirty="0"/>
          </a:p>
        </p:txBody>
      </p:sp>
    </p:spTree>
    <p:extLst>
      <p:ext uri="{BB962C8B-B14F-4D97-AF65-F5344CB8AC3E}">
        <p14:creationId xmlns:p14="http://schemas.microsoft.com/office/powerpoint/2010/main" val="144868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dirty="0" smtClean="0"/>
              <a:t>5/15/2012</a:t>
            </a:r>
            <a:endParaRPr lang="en-US" dirty="0"/>
          </a:p>
        </p:txBody>
      </p:sp>
      <p:sp>
        <p:nvSpPr>
          <p:cNvPr id="5" name="Slide Number Placeholder 4"/>
          <p:cNvSpPr>
            <a:spLocks noGrp="1"/>
          </p:cNvSpPr>
          <p:nvPr>
            <p:ph type="sldNum" sz="quarter" idx="11"/>
          </p:nvPr>
        </p:nvSpPr>
        <p:spPr/>
        <p:txBody>
          <a:bodyPr/>
          <a:lstStyle/>
          <a:p>
            <a:fld id="{033A6C6C-526F-4C16-B273-CA96130954AF}" type="slidenum">
              <a:rPr lang="en-US" smtClean="0"/>
              <a:pPr/>
              <a:t>6</a:t>
            </a:fld>
            <a:endParaRPr lang="en-US" dirty="0"/>
          </a:p>
        </p:txBody>
      </p:sp>
    </p:spTree>
    <p:extLst>
      <p:ext uri="{BB962C8B-B14F-4D97-AF65-F5344CB8AC3E}">
        <p14:creationId xmlns:p14="http://schemas.microsoft.com/office/powerpoint/2010/main" val="3746403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endParaRPr lang="en-US" dirty="0"/>
          </a:p>
          <a:p>
            <a:r>
              <a:rPr lang="en-US" dirty="0" smtClean="0"/>
              <a:t>OARRS administrators need to add the OARRS Tech Support email to your address book to ensure your jurisdiction/agency SPAM filters do not block emails from this account.</a:t>
            </a:r>
          </a:p>
          <a:p>
            <a:endParaRPr lang="en-US" dirty="0"/>
          </a:p>
          <a:p>
            <a:r>
              <a:rPr lang="en-US" dirty="0" smtClean="0"/>
              <a:t>OARRS Administrators also need to frequently check OARRS as there are no email reminders that there are pending requests.</a:t>
            </a:r>
          </a:p>
          <a:p>
            <a:endParaRPr lang="en-US" dirty="0"/>
          </a:p>
          <a:p>
            <a:r>
              <a:rPr lang="en-US" dirty="0" smtClean="0"/>
              <a:t>Remember:  OARRS account requests are found only in the Operations environment, not in Training.</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7</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380566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inadvertently logged in to the training environment, make sure you log out of training</a:t>
            </a:r>
            <a:r>
              <a:rPr lang="en-US" baseline="0" dirty="0" smtClean="0"/>
              <a:t> using the logoff tab across the top of the menu bar.  If you close out using your browser, you may get locked out of the system.</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8</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268631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always check to make sure your contact numbers and email are current and accurate.</a:t>
            </a:r>
            <a:endParaRPr lang="en-US" dirty="0"/>
          </a:p>
        </p:txBody>
      </p:sp>
      <p:sp>
        <p:nvSpPr>
          <p:cNvPr id="4" name="Slide Number Placeholder 3"/>
          <p:cNvSpPr>
            <a:spLocks noGrp="1"/>
          </p:cNvSpPr>
          <p:nvPr>
            <p:ph type="sldNum" sz="quarter" idx="10"/>
          </p:nvPr>
        </p:nvSpPr>
        <p:spPr/>
        <p:txBody>
          <a:bodyPr/>
          <a:lstStyle/>
          <a:p>
            <a:fld id="{033A6C6C-526F-4C16-B273-CA96130954AF}" type="slidenum">
              <a:rPr lang="en-US" smtClean="0"/>
              <a:pPr/>
              <a:t>9</a:t>
            </a:fld>
            <a:endParaRPr lang="en-US" dirty="0"/>
          </a:p>
        </p:txBody>
      </p:sp>
      <p:sp>
        <p:nvSpPr>
          <p:cNvPr id="5" name="Date Placeholder 4"/>
          <p:cNvSpPr>
            <a:spLocks noGrp="1"/>
          </p:cNvSpPr>
          <p:nvPr>
            <p:ph type="dt" idx="11"/>
          </p:nvPr>
        </p:nvSpPr>
        <p:spPr/>
        <p:txBody>
          <a:bodyPr/>
          <a:lstStyle/>
          <a:p>
            <a:r>
              <a:rPr lang="en-US" dirty="0" smtClean="0"/>
              <a:t>5/15/2012</a:t>
            </a:r>
            <a:endParaRPr lang="en-US" dirty="0"/>
          </a:p>
        </p:txBody>
      </p:sp>
    </p:spTree>
    <p:extLst>
      <p:ext uri="{BB962C8B-B14F-4D97-AF65-F5344CB8AC3E}">
        <p14:creationId xmlns:p14="http://schemas.microsoft.com/office/powerpoint/2010/main" val="2642415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Slide Number Placeholder 4"/>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54495-0F6F-4BB9-BCF7-2795E3848D95}" type="slidenum">
              <a:rPr lang="en-US" smtClean="0"/>
              <a:pPr/>
              <a:t>‹#›</a:t>
            </a:fld>
            <a:endParaRPr lang="en-US" dirty="0"/>
          </a:p>
        </p:txBody>
      </p:sp>
      <p:sp>
        <p:nvSpPr>
          <p:cNvPr id="6" name="Footer Placeholder 5"/>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OARRSTechSupport@ceo.lacounty.gov"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OARRSTechSupport@ceo.lacounty.gov"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oarrs.lacounty.gov/"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19400"/>
            <a:ext cx="8686800" cy="1523495"/>
          </a:xfrm>
        </p:spPr>
        <p:txBody>
          <a:bodyPr/>
          <a:lstStyle/>
          <a:p>
            <a:pPr algn="ctr"/>
            <a:r>
              <a:rPr lang="en-US" dirty="0" smtClean="0"/>
              <a:t>OARRS Administrator Training</a:t>
            </a:r>
            <a:endParaRPr lang="en-US" dirty="0"/>
          </a:p>
        </p:txBody>
      </p:sp>
      <p:sp>
        <p:nvSpPr>
          <p:cNvPr id="3" name="TextBox 2"/>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Helpful Hint</a:t>
            </a:r>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14600"/>
            <a:ext cx="8686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bwMode="auto">
          <a:xfrm rot="1326504">
            <a:off x="2816997" y="1099088"/>
            <a:ext cx="301336" cy="1695933"/>
          </a:xfrm>
          <a:prstGeom prst="down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117998124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8604160" cy="598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rot="10800000">
            <a:off x="1524000" y="5638800"/>
            <a:ext cx="963958" cy="13880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 Placeholder 2"/>
          <p:cNvSpPr>
            <a:spLocks noGrp="1"/>
          </p:cNvSpPr>
          <p:nvPr>
            <p:ph type="body" sz="quarter" idx="10"/>
          </p:nvPr>
        </p:nvSpPr>
        <p:spPr>
          <a:xfrm>
            <a:off x="2743200" y="4419600"/>
            <a:ext cx="2971800" cy="1772793"/>
          </a:xfrm>
        </p:spPr>
        <p:txBody>
          <a:bodyPr/>
          <a:lstStyle/>
          <a:p>
            <a:pPr marL="0" indent="0" algn="ctr">
              <a:buNone/>
            </a:pPr>
            <a:r>
              <a:rPr lang="en-US" b="1" dirty="0" smtClean="0">
                <a:solidFill>
                  <a:srgbClr val="C00000"/>
                </a:solidFill>
              </a:rPr>
              <a:t>Click the Administration link in the left frame</a:t>
            </a:r>
            <a:endParaRPr lang="en-US" b="1" dirty="0">
              <a:solidFill>
                <a:srgbClr val="C00000"/>
              </a:solidFill>
            </a:endParaRPr>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52928956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457200"/>
            <a:ext cx="8599433"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rot="10800000">
            <a:off x="1371600" y="5486400"/>
            <a:ext cx="1450725" cy="227614"/>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 Placeholder 2"/>
          <p:cNvSpPr>
            <a:spLocks noGrp="1"/>
          </p:cNvSpPr>
          <p:nvPr>
            <p:ph type="body" sz="quarter" idx="10"/>
          </p:nvPr>
        </p:nvSpPr>
        <p:spPr>
          <a:xfrm>
            <a:off x="2971800" y="5157008"/>
            <a:ext cx="2971800" cy="886397"/>
          </a:xfrm>
        </p:spPr>
        <p:txBody>
          <a:bodyPr/>
          <a:lstStyle/>
          <a:p>
            <a:pPr marL="0" indent="0" algn="ctr">
              <a:buNone/>
            </a:pPr>
            <a:r>
              <a:rPr lang="en-US" b="1" dirty="0" smtClean="0">
                <a:solidFill>
                  <a:srgbClr val="C00000"/>
                </a:solidFill>
              </a:rPr>
              <a:t>Click the User Registration link</a:t>
            </a:r>
            <a:endParaRPr lang="en-US" b="1" dirty="0">
              <a:solidFill>
                <a:srgbClr val="C00000"/>
              </a:solidFill>
            </a:endParaRPr>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80531053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77" y="381000"/>
            <a:ext cx="863662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rot="10800000">
            <a:off x="3352434" y="1066800"/>
            <a:ext cx="1295766" cy="232524"/>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 Placeholder 2"/>
          <p:cNvSpPr>
            <a:spLocks noGrp="1"/>
          </p:cNvSpPr>
          <p:nvPr>
            <p:ph type="body" sz="quarter" idx="10"/>
          </p:nvPr>
        </p:nvSpPr>
        <p:spPr>
          <a:xfrm>
            <a:off x="4953000" y="533400"/>
            <a:ext cx="2503714" cy="2590800"/>
          </a:xfrm>
          <a:solidFill>
            <a:schemeClr val="tx1"/>
          </a:solidFill>
        </p:spPr>
        <p:txBody>
          <a:bodyPr/>
          <a:lstStyle/>
          <a:p>
            <a:pPr marL="0" indent="0" algn="ctr">
              <a:buNone/>
            </a:pPr>
            <a:r>
              <a:rPr lang="en-US" b="1" dirty="0" smtClean="0">
                <a:solidFill>
                  <a:srgbClr val="C00000"/>
                </a:solidFill>
              </a:rPr>
              <a:t>The system displays the Pending Registration view</a:t>
            </a:r>
            <a:endParaRPr lang="en-US" b="1" dirty="0">
              <a:solidFill>
                <a:srgbClr val="C00000"/>
              </a:solidFill>
            </a:endParaRPr>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9122661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77" y="381000"/>
            <a:ext cx="863662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a:spLocks noGrp="1"/>
          </p:cNvSpPr>
          <p:nvPr>
            <p:ph type="body" sz="quarter" idx="10"/>
          </p:nvPr>
        </p:nvSpPr>
        <p:spPr>
          <a:xfrm>
            <a:off x="6096000" y="1981200"/>
            <a:ext cx="2503714" cy="3988784"/>
          </a:xfrm>
          <a:solidFill>
            <a:schemeClr val="tx1"/>
          </a:solidFill>
        </p:spPr>
        <p:txBody>
          <a:bodyPr/>
          <a:lstStyle/>
          <a:p>
            <a:pPr marL="0" indent="0" algn="ctr">
              <a:buNone/>
            </a:pPr>
            <a:r>
              <a:rPr lang="en-US" b="1" dirty="0" smtClean="0">
                <a:solidFill>
                  <a:srgbClr val="C00000"/>
                </a:solidFill>
              </a:rPr>
              <a:t>Click the blue Name link for the person requesting access.  Your name will be listed as an Authorized Approver</a:t>
            </a:r>
            <a:endParaRPr lang="en-US" b="1" dirty="0">
              <a:solidFill>
                <a:srgbClr val="C00000"/>
              </a:solidFill>
            </a:endParaRPr>
          </a:p>
        </p:txBody>
      </p:sp>
      <p:sp>
        <p:nvSpPr>
          <p:cNvPr id="6" name="AutoShape 3"/>
          <p:cNvSpPr>
            <a:spLocks noChangeArrowheads="1"/>
          </p:cNvSpPr>
          <p:nvPr/>
        </p:nvSpPr>
        <p:spPr bwMode="auto">
          <a:xfrm rot="10800000">
            <a:off x="3124200" y="3657599"/>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AutoShape 3"/>
          <p:cNvSpPr>
            <a:spLocks noChangeArrowheads="1"/>
          </p:cNvSpPr>
          <p:nvPr/>
        </p:nvSpPr>
        <p:spPr bwMode="auto">
          <a:xfrm rot="10800000">
            <a:off x="4876800" y="3638368"/>
            <a:ext cx="1067166" cy="232524"/>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8" name="AutoShape 3"/>
          <p:cNvSpPr>
            <a:spLocks noChangeArrowheads="1"/>
          </p:cNvSpPr>
          <p:nvPr/>
        </p:nvSpPr>
        <p:spPr bwMode="auto">
          <a:xfrm rot="10800000">
            <a:off x="4876800" y="2590800"/>
            <a:ext cx="1067166" cy="232524"/>
          </a:xfrm>
          <a:prstGeom prst="rightArrow">
            <a:avLst>
              <a:gd name="adj1" fmla="val 50000"/>
              <a:gd name="adj2" fmla="val 181944"/>
            </a:avLst>
          </a:prstGeom>
          <a:solidFill>
            <a:srgbClr val="C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9" name="TextBox 8"/>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5458569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2062103"/>
          </a:xfrm>
        </p:spPr>
        <p:txBody>
          <a:bodyPr/>
          <a:lstStyle/>
          <a:p>
            <a:r>
              <a:rPr lang="en-US" dirty="0" smtClean="0"/>
              <a:t>Verify:</a:t>
            </a:r>
          </a:p>
          <a:p>
            <a:pPr lvl="1"/>
            <a:r>
              <a:rPr lang="en-US" dirty="0" smtClean="0"/>
              <a:t>Logon ID – first initial and last name protocol</a:t>
            </a:r>
          </a:p>
          <a:p>
            <a:pPr lvl="2"/>
            <a:r>
              <a:rPr lang="en-US" dirty="0" smtClean="0"/>
              <a:t>Use lower case </a:t>
            </a:r>
          </a:p>
          <a:p>
            <a:pPr lvl="2"/>
            <a:r>
              <a:rPr lang="en-US" dirty="0" smtClean="0"/>
              <a:t>If this protocol is not used, deny access and notify user to re-register using the correct protocol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681180"/>
            <a:ext cx="7820556" cy="3790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rot="10800000">
            <a:off x="1447800" y="4565166"/>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AutoShape 3"/>
          <p:cNvSpPr>
            <a:spLocks noChangeArrowheads="1"/>
          </p:cNvSpPr>
          <p:nvPr/>
        </p:nvSpPr>
        <p:spPr bwMode="auto">
          <a:xfrm rot="10800000">
            <a:off x="1609725" y="58674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AutoShape 3"/>
          <p:cNvSpPr>
            <a:spLocks noChangeArrowheads="1"/>
          </p:cNvSpPr>
          <p:nvPr/>
        </p:nvSpPr>
        <p:spPr bwMode="auto">
          <a:xfrm rot="10800000">
            <a:off x="3429000" y="5867399"/>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5306360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609600"/>
            <a:ext cx="8382000" cy="2062103"/>
          </a:xfrm>
        </p:spPr>
        <p:txBody>
          <a:bodyPr/>
          <a:lstStyle/>
          <a:p>
            <a:r>
              <a:rPr lang="en-US" dirty="0" smtClean="0"/>
              <a:t>Verify:</a:t>
            </a:r>
          </a:p>
          <a:p>
            <a:pPr lvl="1"/>
            <a:r>
              <a:rPr lang="en-US" dirty="0" smtClean="0"/>
              <a:t>Organization/Location</a:t>
            </a:r>
          </a:p>
          <a:p>
            <a:pPr lvl="2"/>
            <a:r>
              <a:rPr lang="en-US" dirty="0" smtClean="0"/>
              <a:t>If a city employee, City EOC must be selected</a:t>
            </a:r>
          </a:p>
          <a:p>
            <a:pPr lvl="2"/>
            <a:r>
              <a:rPr lang="en-US" dirty="0" smtClean="0"/>
              <a:t>If a county employee, either County DOC or CEOC assignment must be selected</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498573"/>
            <a:ext cx="6934200" cy="306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rot="10800000">
            <a:off x="2762250" y="42672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19651923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2394502"/>
          </a:xfrm>
        </p:spPr>
        <p:txBody>
          <a:bodyPr/>
          <a:lstStyle/>
          <a:p>
            <a:r>
              <a:rPr lang="en-US" dirty="0" smtClean="0"/>
              <a:t>Verify:</a:t>
            </a:r>
          </a:p>
          <a:p>
            <a:pPr lvl="1"/>
            <a:r>
              <a:rPr lang="en-US" dirty="0" smtClean="0"/>
              <a:t>Position</a:t>
            </a:r>
          </a:p>
          <a:p>
            <a:pPr lvl="2"/>
            <a:r>
              <a:rPr lang="en-US" dirty="0" smtClean="0"/>
              <a:t>If a city employee, EOC position/assignment must be selected</a:t>
            </a:r>
          </a:p>
          <a:p>
            <a:pPr lvl="2"/>
            <a:r>
              <a:rPr lang="en-US" dirty="0" smtClean="0"/>
              <a:t>If a county employee, either department DOC  or CEOC position/assignment must be selected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498573"/>
            <a:ext cx="6934200" cy="306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3"/>
          <p:cNvSpPr>
            <a:spLocks noChangeArrowheads="1"/>
          </p:cNvSpPr>
          <p:nvPr/>
        </p:nvSpPr>
        <p:spPr bwMode="auto">
          <a:xfrm rot="10800000">
            <a:off x="1714500" y="4816302"/>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3202769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2062103"/>
          </a:xfrm>
        </p:spPr>
        <p:txBody>
          <a:bodyPr/>
          <a:lstStyle/>
          <a:p>
            <a:r>
              <a:rPr lang="en-US" dirty="0" smtClean="0"/>
              <a:t>Verify:</a:t>
            </a:r>
          </a:p>
          <a:p>
            <a:pPr lvl="1"/>
            <a:r>
              <a:rPr lang="en-US" dirty="0" smtClean="0"/>
              <a:t>Agency</a:t>
            </a:r>
          </a:p>
          <a:p>
            <a:pPr lvl="2"/>
            <a:r>
              <a:rPr lang="en-US" dirty="0" smtClean="0"/>
              <a:t>If a city employee, your city name must be listed</a:t>
            </a:r>
          </a:p>
          <a:p>
            <a:pPr lvl="2"/>
            <a:r>
              <a:rPr lang="en-US" dirty="0" smtClean="0"/>
              <a:t>If a county employee, your department name must be listed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483515"/>
            <a:ext cx="6934200" cy="306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rot="10800000">
            <a:off x="1628775" y="53340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79888165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1988237"/>
          </a:xfrm>
        </p:spPr>
        <p:txBody>
          <a:bodyPr/>
          <a:lstStyle/>
          <a:p>
            <a:r>
              <a:rPr lang="en-US" dirty="0" smtClean="0"/>
              <a:t>Verify:</a:t>
            </a:r>
          </a:p>
          <a:p>
            <a:pPr lvl="1"/>
            <a:r>
              <a:rPr lang="en-US" dirty="0" smtClean="0"/>
              <a:t>Shift</a:t>
            </a:r>
          </a:p>
          <a:p>
            <a:pPr lvl="2"/>
            <a:r>
              <a:rPr lang="en-US" dirty="0" smtClean="0"/>
              <a:t>As shift assignments may vary based on any given incident, the work shift at time of registration is not critical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483515"/>
            <a:ext cx="6934200" cy="306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rot="10800000">
            <a:off x="6477001" y="44958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401037997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30188"/>
            <a:ext cx="9067800" cy="1329595"/>
          </a:xfrm>
        </p:spPr>
        <p:txBody>
          <a:bodyPr/>
          <a:lstStyle/>
          <a:p>
            <a:pPr algn="ctr"/>
            <a:r>
              <a:rPr lang="en-US" dirty="0" smtClean="0"/>
              <a:t>What is an OARRS Account Administrator?</a:t>
            </a:r>
            <a:endParaRPr lang="en-US" dirty="0"/>
          </a:p>
        </p:txBody>
      </p:sp>
      <p:sp>
        <p:nvSpPr>
          <p:cNvPr id="3" name="Content Placeholder 2"/>
          <p:cNvSpPr>
            <a:spLocks noGrp="1"/>
          </p:cNvSpPr>
          <p:nvPr>
            <p:ph idx="1"/>
          </p:nvPr>
        </p:nvSpPr>
        <p:spPr>
          <a:xfrm>
            <a:off x="304800" y="2286000"/>
            <a:ext cx="8382000" cy="4185761"/>
          </a:xfrm>
        </p:spPr>
        <p:txBody>
          <a:bodyPr/>
          <a:lstStyle/>
          <a:p>
            <a:r>
              <a:rPr lang="en-US" dirty="0"/>
              <a:t>An OARRS Account Administrator is the person(s) who approves the personnel from your jurisdiction or agency to have access to the system.  Each jurisdiction or agency is responsible for deciding who will or will not have access to OARRS</a:t>
            </a:r>
            <a:r>
              <a:rPr lang="en-US" dirty="0" smtClean="0"/>
              <a:t>.</a:t>
            </a:r>
          </a:p>
          <a:p>
            <a:r>
              <a:rPr lang="en-US" dirty="0" smtClean="0"/>
              <a:t>Each jurisdiction or agency will have at least one (1) account administrator.</a:t>
            </a:r>
            <a:endParaRPr lang="en-US" dirty="0"/>
          </a:p>
          <a:p>
            <a:endParaRPr lang="en-US"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40255526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1729704"/>
          </a:xfrm>
        </p:spPr>
        <p:txBody>
          <a:bodyPr/>
          <a:lstStyle/>
          <a:p>
            <a:r>
              <a:rPr lang="en-US" dirty="0" smtClean="0"/>
              <a:t>Verify:</a:t>
            </a:r>
          </a:p>
          <a:p>
            <a:pPr lvl="1"/>
            <a:r>
              <a:rPr lang="en-US" dirty="0" smtClean="0"/>
              <a:t>Region/Office:</a:t>
            </a:r>
          </a:p>
          <a:p>
            <a:pPr lvl="2"/>
            <a:r>
              <a:rPr lang="en-US" dirty="0" smtClean="0"/>
              <a:t>If a city employee, City EOC should be selected</a:t>
            </a:r>
          </a:p>
          <a:p>
            <a:pPr lvl="2"/>
            <a:r>
              <a:rPr lang="en-US" dirty="0" smtClean="0"/>
              <a:t>If a county employee, CEOC or DOC should be selected</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483515"/>
            <a:ext cx="6934200" cy="306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rot="10800000">
            <a:off x="7048500" y="5076825"/>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58922360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917174"/>
          </a:xfrm>
        </p:spPr>
        <p:txBody>
          <a:bodyPr/>
          <a:lstStyle/>
          <a:p>
            <a:r>
              <a:rPr lang="en-US" dirty="0" smtClean="0"/>
              <a:t>Verify:</a:t>
            </a:r>
          </a:p>
          <a:p>
            <a:pPr lvl="1"/>
            <a:r>
              <a:rPr lang="en-US" dirty="0" smtClean="0"/>
              <a:t>All contact information is complete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05000"/>
            <a:ext cx="4826524"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rot="10800000">
            <a:off x="3505200" y="4974013"/>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4514052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917174"/>
          </a:xfrm>
        </p:spPr>
        <p:txBody>
          <a:bodyPr/>
          <a:lstStyle/>
          <a:p>
            <a:r>
              <a:rPr lang="en-US" dirty="0" smtClean="0"/>
              <a:t>When all information has been verified:</a:t>
            </a:r>
          </a:p>
          <a:p>
            <a:pPr lvl="1"/>
            <a:r>
              <a:rPr lang="en-US" dirty="0" smtClean="0"/>
              <a:t>Click the Confirm button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37" y="1981200"/>
            <a:ext cx="70961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4533899" y="2105025"/>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56516297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1360372"/>
          </a:xfrm>
        </p:spPr>
        <p:txBody>
          <a:bodyPr/>
          <a:lstStyle/>
          <a:p>
            <a:r>
              <a:rPr lang="en-US" dirty="0" smtClean="0"/>
              <a:t>You will be asked if you want to confirm the registration</a:t>
            </a:r>
          </a:p>
          <a:p>
            <a:pPr lvl="1"/>
            <a:r>
              <a:rPr lang="en-US" dirty="0" smtClean="0"/>
              <a:t>If yes, click on OK</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362200"/>
            <a:ext cx="669851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3276600" y="40386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44370784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914400"/>
            <a:ext cx="8741108" cy="55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rot="10800000">
            <a:off x="1066800" y="5094767"/>
            <a:ext cx="25908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AutoShape 3"/>
          <p:cNvSpPr>
            <a:spLocks noChangeArrowheads="1"/>
          </p:cNvSpPr>
          <p:nvPr/>
        </p:nvSpPr>
        <p:spPr bwMode="auto">
          <a:xfrm rot="10800000">
            <a:off x="2819400" y="44958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TextBox 6"/>
          <p:cNvSpPr txBox="1"/>
          <p:nvPr/>
        </p:nvSpPr>
        <p:spPr>
          <a:xfrm>
            <a:off x="4724400" y="1981200"/>
            <a:ext cx="4038600" cy="4801314"/>
          </a:xfrm>
          <a:prstGeom prst="rect">
            <a:avLst/>
          </a:prstGeom>
          <a:noFill/>
        </p:spPr>
        <p:txBody>
          <a:bodyPr wrap="square" rtlCol="0">
            <a:spAutoFit/>
          </a:bodyPr>
          <a:lstStyle/>
          <a:p>
            <a:pPr marL="342900" indent="-342900">
              <a:buFont typeface="Arial" pitchFamily="34" charset="0"/>
              <a:buChar char="•"/>
            </a:pPr>
            <a:r>
              <a:rPr lang="en-US" sz="2400" b="1" dirty="0">
                <a:solidFill>
                  <a:srgbClr val="C00000"/>
                </a:solidFill>
              </a:rPr>
              <a:t>THIS STEP IS REQUIRED!</a:t>
            </a:r>
          </a:p>
          <a:p>
            <a:pPr marL="800100" lvl="1" indent="-342900">
              <a:buFont typeface="Arial" pitchFamily="34" charset="0"/>
              <a:buChar char="•"/>
            </a:pPr>
            <a:r>
              <a:rPr lang="en-US" sz="2400" b="1" dirty="0">
                <a:solidFill>
                  <a:srgbClr val="C00000"/>
                </a:solidFill>
              </a:rPr>
              <a:t>Find “ETeam Editors” group in the Group list box on the left (you may have to scroll).</a:t>
            </a:r>
          </a:p>
          <a:p>
            <a:pPr marL="800100" lvl="1" indent="-342900">
              <a:buFont typeface="Arial" pitchFamily="34" charset="0"/>
              <a:buChar char="•"/>
            </a:pPr>
            <a:r>
              <a:rPr lang="en-US" sz="2400" b="1" dirty="0">
                <a:solidFill>
                  <a:srgbClr val="C00000"/>
                </a:solidFill>
              </a:rPr>
              <a:t>Select by clicking on “ETeam Editors” group on the left and click the “&gt;&gt;” button to move the “ETeam Editors” group over to the list box on the right.  </a:t>
            </a:r>
          </a:p>
          <a:p>
            <a:endParaRPr lang="en-US" b="1" dirty="0">
              <a:solidFill>
                <a:srgbClr val="C00000"/>
              </a:solidFill>
            </a:endParaRPr>
          </a:p>
        </p:txBody>
      </p:sp>
      <p:sp>
        <p:nvSpPr>
          <p:cNvPr id="8" name="TextBox 7"/>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
        <p:nvSpPr>
          <p:cNvPr id="9" name="TextBox 8"/>
          <p:cNvSpPr txBox="1"/>
          <p:nvPr/>
        </p:nvSpPr>
        <p:spPr>
          <a:xfrm>
            <a:off x="533400" y="152400"/>
            <a:ext cx="7772400" cy="646331"/>
          </a:xfrm>
          <a:prstGeom prst="rect">
            <a:avLst/>
          </a:prstGeom>
          <a:noFill/>
        </p:spPr>
        <p:txBody>
          <a:bodyPr wrap="square" rtlCol="0">
            <a:spAutoFit/>
          </a:bodyPr>
          <a:lstStyle/>
          <a:p>
            <a:pPr algn="ctr"/>
            <a:r>
              <a:rPr lang="en-US" sz="3600" b="1" dirty="0" smtClean="0">
                <a:solidFill>
                  <a:schemeClr val="accent1">
                    <a:lumMod val="75000"/>
                  </a:schemeClr>
                </a:solidFill>
              </a:rPr>
              <a:t>Access to OARRS Functions</a:t>
            </a:r>
            <a:endParaRPr lang="en-US" sz="3600" b="1" dirty="0">
              <a:solidFill>
                <a:schemeClr val="accent1">
                  <a:lumMod val="75000"/>
                </a:schemeClr>
              </a:solidFill>
            </a:endParaRPr>
          </a:p>
        </p:txBody>
      </p:sp>
    </p:spTree>
    <p:extLst>
      <p:ext uri="{BB962C8B-B14F-4D97-AF65-F5344CB8AC3E}">
        <p14:creationId xmlns:p14="http://schemas.microsoft.com/office/powerpoint/2010/main" val="127028067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16" y="304800"/>
            <a:ext cx="8856783" cy="583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AutoShape 3"/>
          <p:cNvSpPr>
            <a:spLocks noChangeArrowheads="1"/>
          </p:cNvSpPr>
          <p:nvPr/>
        </p:nvSpPr>
        <p:spPr bwMode="auto">
          <a:xfrm rot="10800000">
            <a:off x="3990974" y="38862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extBox 1"/>
          <p:cNvSpPr txBox="1"/>
          <p:nvPr/>
        </p:nvSpPr>
        <p:spPr>
          <a:xfrm>
            <a:off x="5257800" y="3352800"/>
            <a:ext cx="2971800" cy="2246769"/>
          </a:xfrm>
          <a:prstGeom prst="rect">
            <a:avLst/>
          </a:prstGeom>
          <a:noFill/>
        </p:spPr>
        <p:txBody>
          <a:bodyPr wrap="square" rtlCol="0">
            <a:spAutoFit/>
          </a:bodyPr>
          <a:lstStyle/>
          <a:p>
            <a:r>
              <a:rPr lang="en-US" sz="2400" b="1" dirty="0">
                <a:solidFill>
                  <a:srgbClr val="C00000"/>
                </a:solidFill>
              </a:rPr>
              <a:t>Note:  ETeam Editors is the </a:t>
            </a:r>
            <a:r>
              <a:rPr lang="en-US" sz="2400" b="1" i="1" u="sng" dirty="0">
                <a:solidFill>
                  <a:srgbClr val="C00000"/>
                </a:solidFill>
              </a:rPr>
              <a:t>only</a:t>
            </a:r>
            <a:r>
              <a:rPr lang="en-US" sz="2400" b="1" dirty="0">
                <a:solidFill>
                  <a:srgbClr val="C00000"/>
                </a:solidFill>
              </a:rPr>
              <a:t> selection you should choose</a:t>
            </a:r>
            <a:r>
              <a:rPr lang="en-US" sz="2400" b="1" dirty="0" smtClean="0">
                <a:solidFill>
                  <a:srgbClr val="C00000"/>
                </a:solidFill>
              </a:rPr>
              <a:t>. It now appears in the right-hand column</a:t>
            </a:r>
            <a:endParaRPr lang="en-US" sz="2400" b="1" dirty="0">
              <a:solidFill>
                <a:srgbClr val="C00000"/>
              </a:solidFill>
            </a:endParaRPr>
          </a:p>
          <a:p>
            <a:endParaRPr lang="en-US" sz="2000" dirty="0">
              <a:solidFill>
                <a:srgbClr val="C00000"/>
              </a:solidFill>
            </a:endParaRPr>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257973979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808" y="381000"/>
            <a:ext cx="8856783" cy="5831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a:off x="6477000" y="609600"/>
            <a:ext cx="914400"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2819399" y="449759"/>
            <a:ext cx="3657600" cy="769441"/>
          </a:xfrm>
          <a:prstGeom prst="rect">
            <a:avLst/>
          </a:prstGeom>
          <a:noFill/>
        </p:spPr>
        <p:txBody>
          <a:bodyPr wrap="square" rtlCol="0">
            <a:spAutoFit/>
          </a:bodyPr>
          <a:lstStyle/>
          <a:p>
            <a:r>
              <a:rPr lang="en-US" sz="2400" b="1" dirty="0" smtClean="0">
                <a:solidFill>
                  <a:srgbClr val="C00000"/>
                </a:solidFill>
              </a:rPr>
              <a:t>Click on the Submit button</a:t>
            </a:r>
            <a:endParaRPr lang="en-US" sz="2400" b="1" dirty="0">
              <a:solidFill>
                <a:srgbClr val="C00000"/>
              </a:solidFill>
            </a:endParaRPr>
          </a:p>
          <a:p>
            <a:endParaRPr lang="en-US" sz="2000" dirty="0">
              <a:solidFill>
                <a:srgbClr val="C00000"/>
              </a:solidFill>
            </a:endParaRPr>
          </a:p>
        </p:txBody>
      </p:sp>
      <p:sp>
        <p:nvSpPr>
          <p:cNvPr id="7" name="TextBox 6"/>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586614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886397"/>
          </a:xfrm>
        </p:spPr>
        <p:txBody>
          <a:bodyPr/>
          <a:lstStyle/>
          <a:p>
            <a:pPr>
              <a:buFont typeface="Arial" pitchFamily="34" charset="0"/>
              <a:buChar char="•"/>
            </a:pPr>
            <a:r>
              <a:rPr lang="en-US" dirty="0" smtClean="0"/>
              <a:t>The system displays the User Administration in the Read mode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590800"/>
            <a:ext cx="857067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6418937" y="2878512"/>
            <a:ext cx="1724938"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2761337" y="2770016"/>
            <a:ext cx="3657600" cy="769441"/>
          </a:xfrm>
          <a:prstGeom prst="rect">
            <a:avLst/>
          </a:prstGeom>
          <a:noFill/>
        </p:spPr>
        <p:txBody>
          <a:bodyPr wrap="square" rtlCol="0">
            <a:spAutoFit/>
          </a:bodyPr>
          <a:lstStyle/>
          <a:p>
            <a:r>
              <a:rPr lang="en-US" sz="2400" b="1" dirty="0" smtClean="0">
                <a:solidFill>
                  <a:srgbClr val="C00000"/>
                </a:solidFill>
              </a:rPr>
              <a:t>Click on the Close button</a:t>
            </a:r>
            <a:endParaRPr lang="en-US" sz="2400" b="1" dirty="0">
              <a:solidFill>
                <a:srgbClr val="C00000"/>
              </a:solidFill>
            </a:endParaRPr>
          </a:p>
          <a:p>
            <a:endParaRPr lang="en-US" sz="2000" dirty="0">
              <a:solidFill>
                <a:srgbClr val="C00000"/>
              </a:solidFill>
            </a:endParaRPr>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37357387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1524000"/>
          </a:xfrm>
        </p:spPr>
        <p:txBody>
          <a:bodyPr/>
          <a:lstStyle/>
          <a:p>
            <a:pPr lvl="0"/>
            <a:r>
              <a:rPr lang="en-US" dirty="0"/>
              <a:t>OARRS </a:t>
            </a:r>
            <a:r>
              <a:rPr lang="en-US" dirty="0" smtClean="0"/>
              <a:t>Tech Support will </a:t>
            </a:r>
            <a:r>
              <a:rPr lang="en-US" dirty="0"/>
              <a:t>send the person an email stating their OARRS access has been approved</a:t>
            </a:r>
            <a:r>
              <a:rPr lang="en-US" dirty="0" smtClean="0"/>
              <a:t>.</a:t>
            </a:r>
          </a:p>
          <a:p>
            <a:pPr>
              <a:buFont typeface="Arial" pitchFamily="34" charset="0"/>
              <a:buChar char="•"/>
            </a:pPr>
            <a:endParaRPr lang="en-US" dirty="0" smtClean="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366963"/>
            <a:ext cx="8529763" cy="273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83435343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0"/>
            <a:ext cx="8382000" cy="664797"/>
          </a:xfrm>
        </p:spPr>
        <p:txBody>
          <a:bodyPr/>
          <a:lstStyle/>
          <a:p>
            <a:pPr algn="ctr"/>
            <a:r>
              <a:rPr lang="en-US" dirty="0" smtClean="0"/>
              <a:t>To Reject A Request</a:t>
            </a:r>
            <a:endParaRPr lang="en-US" dirty="0"/>
          </a:p>
        </p:txBody>
      </p:sp>
      <p:sp>
        <p:nvSpPr>
          <p:cNvPr id="3" name="TextBox 2"/>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44906307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8"/>
            <a:ext cx="8915400" cy="1329595"/>
          </a:xfrm>
        </p:spPr>
        <p:txBody>
          <a:bodyPr/>
          <a:lstStyle/>
          <a:p>
            <a:pPr algn="ctr"/>
            <a:r>
              <a:rPr lang="en-US" dirty="0" smtClean="0"/>
              <a:t>Responsibilities</a:t>
            </a:r>
            <a:r>
              <a:rPr lang="en-US" dirty="0"/>
              <a:t> </a:t>
            </a:r>
            <a:r>
              <a:rPr lang="en-US" dirty="0" smtClean="0"/>
              <a:t>Of Account Administrators</a:t>
            </a:r>
            <a:endParaRPr lang="en-US" dirty="0"/>
          </a:p>
        </p:txBody>
      </p:sp>
      <p:sp>
        <p:nvSpPr>
          <p:cNvPr id="3" name="Content Placeholder 2"/>
          <p:cNvSpPr>
            <a:spLocks noGrp="1"/>
          </p:cNvSpPr>
          <p:nvPr>
            <p:ph idx="1"/>
          </p:nvPr>
        </p:nvSpPr>
        <p:spPr>
          <a:xfrm>
            <a:off x="381000" y="1676400"/>
            <a:ext cx="8382000" cy="4216539"/>
          </a:xfrm>
        </p:spPr>
        <p:txBody>
          <a:bodyPr/>
          <a:lstStyle/>
          <a:p>
            <a:r>
              <a:rPr lang="en-US" dirty="0" smtClean="0"/>
              <a:t>You are responsible for:</a:t>
            </a:r>
          </a:p>
          <a:p>
            <a:pPr lvl="1"/>
            <a:r>
              <a:rPr lang="en-US" dirty="0" smtClean="0"/>
              <a:t>Approving or denying OARRS access.</a:t>
            </a:r>
          </a:p>
          <a:p>
            <a:pPr lvl="1"/>
            <a:r>
              <a:rPr lang="en-US" dirty="0" smtClean="0"/>
              <a:t>Ensuring those approved are trained to use OARRS.</a:t>
            </a:r>
          </a:p>
          <a:p>
            <a:pPr lvl="1"/>
            <a:r>
              <a:rPr lang="en-US" dirty="0" smtClean="0"/>
              <a:t>Tracking OARRS training</a:t>
            </a:r>
          </a:p>
          <a:p>
            <a:pPr lvl="1"/>
            <a:r>
              <a:rPr lang="en-US" dirty="0" smtClean="0"/>
              <a:t>Maintaining an up-to-date list of approved users</a:t>
            </a:r>
          </a:p>
          <a:p>
            <a:pPr lvl="1"/>
            <a:r>
              <a:rPr lang="en-US" dirty="0" smtClean="0"/>
              <a:t>Notifying users of system changes, maintenance and updates</a:t>
            </a:r>
          </a:p>
          <a:p>
            <a:pPr lvl="1"/>
            <a:r>
              <a:rPr lang="en-US" dirty="0" smtClean="0"/>
              <a:t>Ensuring users access the system on a regular basis</a:t>
            </a:r>
          </a:p>
          <a:p>
            <a:endParaRPr lang="en-US" dirty="0"/>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41875802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6297108"/>
          </a:xfrm>
        </p:spPr>
        <p:txBody>
          <a:bodyPr/>
          <a:lstStyle/>
          <a:p>
            <a:pPr lvl="0"/>
            <a:r>
              <a:rPr lang="en-US" dirty="0" smtClean="0"/>
              <a:t>Reasons to reject/deny a request:</a:t>
            </a:r>
          </a:p>
          <a:p>
            <a:pPr lvl="1"/>
            <a:r>
              <a:rPr lang="en-US" dirty="0" smtClean="0"/>
              <a:t>Person should not have OARRS access</a:t>
            </a:r>
          </a:p>
          <a:p>
            <a:pPr lvl="1"/>
            <a:r>
              <a:rPr lang="en-US" dirty="0" smtClean="0"/>
              <a:t>Person is not in your jurisdiction/agency</a:t>
            </a:r>
          </a:p>
          <a:p>
            <a:pPr lvl="1"/>
            <a:r>
              <a:rPr lang="en-US" dirty="0" smtClean="0"/>
              <a:t>If the correct Username protocol is not used</a:t>
            </a:r>
          </a:p>
          <a:p>
            <a:pPr lvl="1"/>
            <a:r>
              <a:rPr lang="en-US" dirty="0" smtClean="0"/>
              <a:t>An incorrect Organization/Location, Position, Agency was selected</a:t>
            </a:r>
          </a:p>
          <a:p>
            <a:pPr lvl="1"/>
            <a:r>
              <a:rPr lang="en-US" dirty="0" smtClean="0"/>
              <a:t>If person already has an OARRS account</a:t>
            </a:r>
          </a:p>
          <a:p>
            <a:pPr lvl="2"/>
            <a:r>
              <a:rPr lang="en-US" dirty="0" smtClean="0"/>
              <a:t>Review User Directory</a:t>
            </a:r>
          </a:p>
          <a:p>
            <a:pPr lvl="1"/>
            <a:r>
              <a:rPr lang="en-US" dirty="0" smtClean="0"/>
              <a:t>If this is a shared account</a:t>
            </a:r>
          </a:p>
          <a:p>
            <a:pPr lvl="1"/>
            <a:r>
              <a:rPr lang="en-US" dirty="0" smtClean="0"/>
              <a:t>Email is their personal email and not their jurisdiction/agency email</a:t>
            </a:r>
          </a:p>
          <a:p>
            <a:pPr lvl="2">
              <a:buNone/>
            </a:pPr>
            <a:endParaRPr lang="en-US" sz="2000" dirty="0"/>
          </a:p>
          <a:p>
            <a:pPr marL="517525" lvl="1" indent="0">
              <a:buNone/>
            </a:pPr>
            <a:endParaRPr lang="en-US" dirty="0" smtClean="0"/>
          </a:p>
          <a:p>
            <a:pPr>
              <a:buFont typeface="Arial" pitchFamily="34" charset="0"/>
              <a:buChar char="•"/>
            </a:pPr>
            <a:endParaRPr lang="en-US" dirty="0" smtClean="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63553579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Left Arrow 1"/>
          <p:cNvSpPr/>
          <p:nvPr/>
        </p:nvSpPr>
        <p:spPr bwMode="auto">
          <a:xfrm>
            <a:off x="990600" y="4476750"/>
            <a:ext cx="2133600" cy="1524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 name="Left Arrow 3"/>
          <p:cNvSpPr/>
          <p:nvPr/>
        </p:nvSpPr>
        <p:spPr bwMode="auto">
          <a:xfrm>
            <a:off x="914400" y="3686175"/>
            <a:ext cx="2133600" cy="1524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Left Arrow 4"/>
          <p:cNvSpPr/>
          <p:nvPr/>
        </p:nvSpPr>
        <p:spPr bwMode="auto">
          <a:xfrm>
            <a:off x="2819400" y="2352675"/>
            <a:ext cx="2133600" cy="152400"/>
          </a:xfrm>
          <a:prstGeom prst="leftArrow">
            <a:avLst/>
          </a:prstGeom>
          <a:solidFill>
            <a:srgbClr val="FF000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84110888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1"/>
            <a:ext cx="8382000" cy="2057400"/>
          </a:xfrm>
        </p:spPr>
        <p:txBody>
          <a:bodyPr/>
          <a:lstStyle/>
          <a:p>
            <a:pPr lvl="0"/>
            <a:r>
              <a:rPr lang="en-US" dirty="0" smtClean="0"/>
              <a:t>If </a:t>
            </a:r>
            <a:r>
              <a:rPr lang="en-US" dirty="0"/>
              <a:t>you are going to reject a request:</a:t>
            </a:r>
            <a:endParaRPr lang="en-US" sz="2800" dirty="0"/>
          </a:p>
          <a:p>
            <a:pPr lvl="1"/>
            <a:r>
              <a:rPr lang="en-US" b="1" dirty="0" smtClean="0"/>
              <a:t>Do this BEFORE you click on the Reject button.</a:t>
            </a:r>
          </a:p>
          <a:p>
            <a:pPr lvl="2"/>
            <a:r>
              <a:rPr lang="en-US" dirty="0" smtClean="0"/>
              <a:t>First</a:t>
            </a:r>
            <a:r>
              <a:rPr lang="en-US" dirty="0"/>
              <a:t>, copy and paste the person’s email address to your email application and send an email explaining why you are rejecting their request.  </a:t>
            </a:r>
            <a:endParaRPr lang="en-US" sz="2000" dirty="0"/>
          </a:p>
          <a:p>
            <a:pPr lvl="2"/>
            <a:endParaRPr lang="en-US" sz="2000" dirty="0"/>
          </a:p>
          <a:p>
            <a:pPr marL="517525" lvl="1" indent="0">
              <a:buNone/>
            </a:pPr>
            <a:endParaRPr lang="en-US" dirty="0" smtClean="0"/>
          </a:p>
          <a:p>
            <a:pPr>
              <a:buFont typeface="Arial" pitchFamily="34" charset="0"/>
              <a:buChar char="•"/>
            </a:pPr>
            <a:endParaRPr lang="en-US" dirty="0" smtClean="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2087" y="2743200"/>
            <a:ext cx="70961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
          <p:cNvSpPr>
            <a:spLocks noChangeArrowheads="1"/>
          </p:cNvSpPr>
          <p:nvPr/>
        </p:nvSpPr>
        <p:spPr bwMode="auto">
          <a:xfrm>
            <a:off x="4532987" y="2872911"/>
            <a:ext cx="1724938"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Box 5"/>
          <p:cNvSpPr txBox="1"/>
          <p:nvPr/>
        </p:nvSpPr>
        <p:spPr>
          <a:xfrm>
            <a:off x="4542512" y="3810000"/>
            <a:ext cx="3657600" cy="769441"/>
          </a:xfrm>
          <a:prstGeom prst="rect">
            <a:avLst/>
          </a:prstGeom>
          <a:noFill/>
        </p:spPr>
        <p:txBody>
          <a:bodyPr wrap="square" rtlCol="0">
            <a:spAutoFit/>
          </a:bodyPr>
          <a:lstStyle/>
          <a:p>
            <a:r>
              <a:rPr lang="en-US" sz="2400" b="1" u="sng" dirty="0" smtClean="0">
                <a:solidFill>
                  <a:srgbClr val="C00000"/>
                </a:solidFill>
              </a:rPr>
              <a:t>Click on the Reject button</a:t>
            </a:r>
            <a:endParaRPr lang="en-US" sz="2400" b="1" u="sng" dirty="0">
              <a:solidFill>
                <a:srgbClr val="C00000"/>
              </a:solidFill>
            </a:endParaRPr>
          </a:p>
          <a:p>
            <a:endParaRPr lang="en-US" sz="2000" dirty="0">
              <a:solidFill>
                <a:srgbClr val="C00000"/>
              </a:solidFill>
            </a:endParaRPr>
          </a:p>
        </p:txBody>
      </p:sp>
      <p:sp>
        <p:nvSpPr>
          <p:cNvPr id="7" name="TextBox 6"/>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63553579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609600"/>
            <a:ext cx="8382000" cy="4444294"/>
          </a:xfrm>
        </p:spPr>
        <p:txBody>
          <a:bodyPr/>
          <a:lstStyle/>
          <a:p>
            <a:pPr lvl="1"/>
            <a:r>
              <a:rPr lang="en-US" dirty="0" smtClean="0"/>
              <a:t>You will be asked if you want to reject the registration.</a:t>
            </a:r>
          </a:p>
          <a:p>
            <a:pPr lvl="1"/>
            <a:r>
              <a:rPr lang="en-US" dirty="0" smtClean="0"/>
              <a:t>If yes, click </a:t>
            </a:r>
            <a:r>
              <a:rPr lang="en-US" dirty="0"/>
              <a:t>the </a:t>
            </a:r>
            <a:r>
              <a:rPr lang="en-US" b="1" dirty="0"/>
              <a:t>OK</a:t>
            </a:r>
            <a:r>
              <a:rPr lang="en-US" dirty="0"/>
              <a:t> button.</a:t>
            </a:r>
            <a:endParaRPr lang="en-US" sz="2400" dirty="0"/>
          </a:p>
          <a:p>
            <a:pPr lvl="1"/>
            <a:r>
              <a:rPr lang="en-US" dirty="0" smtClean="0"/>
              <a:t>An automated email will be generated from OARRS Tech Support stating </a:t>
            </a:r>
            <a:r>
              <a:rPr lang="en-US" dirty="0"/>
              <a:t>their OARRS access has been denied</a:t>
            </a:r>
            <a:r>
              <a:rPr lang="en-US" dirty="0" smtClean="0"/>
              <a:t>.  It will not explain why it has been denied.</a:t>
            </a:r>
          </a:p>
          <a:p>
            <a:pPr lvl="1"/>
            <a:r>
              <a:rPr lang="en-US" dirty="0" smtClean="0"/>
              <a:t>The Account Administrator’s email will explain why access has been denied.</a:t>
            </a:r>
            <a:endParaRPr lang="en-US" dirty="0"/>
          </a:p>
          <a:p>
            <a:pPr marL="0" indent="0">
              <a:buNone/>
            </a:pPr>
            <a:endParaRPr lang="en-US" dirty="0" smtClean="0"/>
          </a:p>
          <a:p>
            <a:pPr>
              <a:buFont typeface="Arial" pitchFamily="34" charset="0"/>
              <a:buChar char="•"/>
            </a:pPr>
            <a:endParaRPr 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4091024"/>
            <a:ext cx="5715000" cy="252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3"/>
          <p:cNvSpPr>
            <a:spLocks noChangeArrowheads="1"/>
          </p:cNvSpPr>
          <p:nvPr/>
        </p:nvSpPr>
        <p:spPr bwMode="auto">
          <a:xfrm>
            <a:off x="2514600" y="5410200"/>
            <a:ext cx="1724938" cy="232525"/>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19237811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Maintenance</a:t>
            </a:r>
            <a:endParaRPr lang="en-US" dirty="0"/>
          </a:p>
        </p:txBody>
      </p:sp>
      <p:sp>
        <p:nvSpPr>
          <p:cNvPr id="3" name="Text Placeholder 2"/>
          <p:cNvSpPr>
            <a:spLocks noGrp="1"/>
          </p:cNvSpPr>
          <p:nvPr>
            <p:ph type="body" sz="quarter" idx="10"/>
          </p:nvPr>
        </p:nvSpPr>
        <p:spPr>
          <a:xfrm>
            <a:off x="381000" y="1411552"/>
            <a:ext cx="8382000" cy="3742563"/>
          </a:xfrm>
        </p:spPr>
        <p:txBody>
          <a:bodyPr/>
          <a:lstStyle/>
          <a:p>
            <a:pPr lvl="0"/>
            <a:r>
              <a:rPr lang="en-US" dirty="0"/>
              <a:t>It is the responsibility of each </a:t>
            </a:r>
            <a:r>
              <a:rPr lang="en-US" dirty="0" smtClean="0"/>
              <a:t>Account Administrator(s</a:t>
            </a:r>
            <a:r>
              <a:rPr lang="en-US" dirty="0"/>
              <a:t>) to maintain a current and up to date list of their </a:t>
            </a:r>
            <a:r>
              <a:rPr lang="en-US" dirty="0" smtClean="0"/>
              <a:t>users</a:t>
            </a:r>
          </a:p>
          <a:p>
            <a:pPr lvl="0"/>
            <a:r>
              <a:rPr lang="en-US" dirty="0" smtClean="0"/>
              <a:t>If the Account Administrator changes, notify OARRS Technical Support of the new Administrator</a:t>
            </a:r>
            <a:endParaRPr lang="en-US" dirty="0"/>
          </a:p>
          <a:p>
            <a:pPr lvl="0"/>
            <a:r>
              <a:rPr lang="en-US" dirty="0"/>
              <a:t>Accounts should be reviewed on a regular basis for </a:t>
            </a:r>
            <a:r>
              <a:rPr lang="en-US" dirty="0" smtClean="0"/>
              <a:t>accuracy</a:t>
            </a:r>
            <a:endParaRPr lang="en-US"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334275955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Maintenance</a:t>
            </a:r>
            <a:endParaRPr lang="en-US" dirty="0"/>
          </a:p>
        </p:txBody>
      </p:sp>
      <p:sp>
        <p:nvSpPr>
          <p:cNvPr id="3" name="Text Placeholder 2"/>
          <p:cNvSpPr>
            <a:spLocks noGrp="1"/>
          </p:cNvSpPr>
          <p:nvPr>
            <p:ph type="body" sz="quarter" idx="10"/>
          </p:nvPr>
        </p:nvSpPr>
        <p:spPr>
          <a:xfrm>
            <a:off x="381000" y="1411552"/>
            <a:ext cx="8382000" cy="3200876"/>
          </a:xfrm>
        </p:spPr>
        <p:txBody>
          <a:bodyPr/>
          <a:lstStyle/>
          <a:p>
            <a:r>
              <a:rPr lang="en-US" dirty="0" smtClean="0"/>
              <a:t>It is the responsibility of the Account Administrator(s) to notify OARRS Technical Support at: </a:t>
            </a:r>
            <a:r>
              <a:rPr lang="en-US" u="sng" dirty="0" smtClean="0">
                <a:hlinkClick r:id="rId3"/>
              </a:rPr>
              <a:t>OARRSTechSupport@ceo.lacounty.gov</a:t>
            </a:r>
            <a:r>
              <a:rPr lang="en-US" dirty="0" smtClean="0"/>
              <a:t> of any account user who is no longer with their jurisdiction/agency as soon as possible.  </a:t>
            </a:r>
          </a:p>
          <a:p>
            <a:pPr marL="0" indent="0">
              <a:buNone/>
            </a:pPr>
            <a:endParaRPr lang="en-US"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37202356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Maintenance</a:t>
            </a:r>
            <a:endParaRPr lang="en-US" dirty="0"/>
          </a:p>
        </p:txBody>
      </p:sp>
      <p:sp>
        <p:nvSpPr>
          <p:cNvPr id="3" name="Text Placeholder 2"/>
          <p:cNvSpPr>
            <a:spLocks noGrp="1"/>
          </p:cNvSpPr>
          <p:nvPr>
            <p:ph type="body" sz="quarter" idx="10"/>
          </p:nvPr>
        </p:nvSpPr>
        <p:spPr>
          <a:xfrm>
            <a:off x="381000" y="1411552"/>
            <a:ext cx="8382000" cy="3299365"/>
          </a:xfrm>
        </p:spPr>
        <p:txBody>
          <a:bodyPr/>
          <a:lstStyle/>
          <a:p>
            <a:pPr lvl="0"/>
            <a:r>
              <a:rPr lang="en-US" dirty="0" smtClean="0"/>
              <a:t>Accounts </a:t>
            </a:r>
            <a:r>
              <a:rPr lang="en-US" dirty="0"/>
              <a:t>inactive for one (1) year will be deleted from the system due to inactivity.</a:t>
            </a:r>
          </a:p>
          <a:p>
            <a:pPr lvl="0"/>
            <a:r>
              <a:rPr lang="en-US" dirty="0" smtClean="0"/>
              <a:t>An </a:t>
            </a:r>
            <a:r>
              <a:rPr lang="en-US" dirty="0"/>
              <a:t>Account </a:t>
            </a:r>
            <a:r>
              <a:rPr lang="en-US" dirty="0" smtClean="0"/>
              <a:t>Administrator </a:t>
            </a:r>
            <a:r>
              <a:rPr lang="en-US" dirty="0"/>
              <a:t>can request </a:t>
            </a:r>
            <a:r>
              <a:rPr lang="en-US" dirty="0" smtClean="0"/>
              <a:t>an </a:t>
            </a:r>
            <a:r>
              <a:rPr lang="en-US" dirty="0"/>
              <a:t>Account User List Report for your </a:t>
            </a:r>
            <a:r>
              <a:rPr lang="en-US" dirty="0" smtClean="0"/>
              <a:t>jurisdiction/agency by contacting </a:t>
            </a:r>
            <a:r>
              <a:rPr lang="en-US" u="sng" dirty="0" smtClean="0">
                <a:hlinkClick r:id="rId3"/>
              </a:rPr>
              <a:t>OARRSTechSupport@ceo.lacounty.gov</a:t>
            </a:r>
            <a:endParaRPr lang="en-US" dirty="0"/>
          </a:p>
          <a:p>
            <a:endParaRPr lang="en-US"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2330078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OARRS Training</a:t>
            </a:r>
            <a:endParaRPr lang="en-US" dirty="0"/>
          </a:p>
        </p:txBody>
      </p:sp>
      <p:sp>
        <p:nvSpPr>
          <p:cNvPr id="3" name="Text Placeholder 2"/>
          <p:cNvSpPr>
            <a:spLocks noGrp="1"/>
          </p:cNvSpPr>
          <p:nvPr>
            <p:ph type="body" sz="quarter" idx="10"/>
          </p:nvPr>
        </p:nvSpPr>
        <p:spPr>
          <a:xfrm>
            <a:off x="381000" y="1411552"/>
            <a:ext cx="8382000" cy="3717941"/>
          </a:xfrm>
        </p:spPr>
        <p:txBody>
          <a:bodyPr/>
          <a:lstStyle/>
          <a:p>
            <a:r>
              <a:rPr lang="en-US" sz="2800" dirty="0" smtClean="0"/>
              <a:t>Account Administrator(s) are responsible for notifying their users of OARRS training opportunities, which include:</a:t>
            </a:r>
          </a:p>
          <a:p>
            <a:pPr lvl="1"/>
            <a:r>
              <a:rPr lang="en-US" sz="2400" dirty="0" smtClean="0"/>
              <a:t>Basic OARRS training</a:t>
            </a:r>
          </a:p>
          <a:p>
            <a:pPr lvl="1"/>
            <a:r>
              <a:rPr lang="en-US" sz="2400" dirty="0" smtClean="0"/>
              <a:t>Monthly online exercise </a:t>
            </a:r>
          </a:p>
          <a:p>
            <a:pPr lvl="1"/>
            <a:r>
              <a:rPr lang="en-US" sz="2400" dirty="0" smtClean="0"/>
              <a:t>Use of OARRS during jurisdiction/agency exercises</a:t>
            </a:r>
          </a:p>
          <a:p>
            <a:r>
              <a:rPr lang="en-US" sz="2800" dirty="0" smtClean="0"/>
              <a:t>Administrators should check the Splash Page for New Features added to OARRS</a:t>
            </a:r>
          </a:p>
          <a:p>
            <a:r>
              <a:rPr lang="en-US" sz="2800" dirty="0" smtClean="0"/>
              <a:t>How To Guides are located in the Document Library</a:t>
            </a:r>
            <a:endParaRPr lang="en-US" sz="2800"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382000" cy="664797"/>
          </a:xfrm>
        </p:spPr>
        <p:txBody>
          <a:bodyPr/>
          <a:lstStyle/>
          <a:p>
            <a:pPr algn="ctr"/>
            <a:r>
              <a:rPr lang="en-US" dirty="0" smtClean="0"/>
              <a:t>QUESTIONS?</a:t>
            </a:r>
            <a:endParaRPr lang="en-US" dirty="0"/>
          </a:p>
        </p:txBody>
      </p:sp>
      <p:sp>
        <p:nvSpPr>
          <p:cNvPr id="3" name="TextBox 2"/>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233168885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Should Have OARRS Access?</a:t>
            </a:r>
            <a:endParaRPr lang="en-US" dirty="0"/>
          </a:p>
        </p:txBody>
      </p:sp>
      <p:sp>
        <p:nvSpPr>
          <p:cNvPr id="3" name="Content Placeholder 2"/>
          <p:cNvSpPr>
            <a:spLocks noGrp="1"/>
          </p:cNvSpPr>
          <p:nvPr>
            <p:ph idx="1"/>
          </p:nvPr>
        </p:nvSpPr>
        <p:spPr>
          <a:xfrm>
            <a:off x="381000" y="1412875"/>
            <a:ext cx="8382000" cy="4358116"/>
          </a:xfrm>
        </p:spPr>
        <p:txBody>
          <a:bodyPr/>
          <a:lstStyle/>
          <a:p>
            <a:pPr marL="342900" lvl="1" indent="-342900">
              <a:buFont typeface="Arial" pitchFamily="34" charset="0"/>
              <a:buChar char="•"/>
            </a:pPr>
            <a:r>
              <a:rPr lang="en-US" dirty="0"/>
              <a:t>Jurisdictions and agencies decide who in its organization will have access to OARRS. </a:t>
            </a:r>
            <a:endParaRPr lang="en-US" dirty="0" smtClean="0"/>
          </a:p>
          <a:p>
            <a:pPr marL="342900" lvl="1" indent="-342900">
              <a:buFont typeface="Arial" pitchFamily="34" charset="0"/>
              <a:buChar char="•"/>
            </a:pPr>
            <a:r>
              <a:rPr lang="en-US" dirty="0" smtClean="0"/>
              <a:t>OARRS </a:t>
            </a:r>
            <a:r>
              <a:rPr lang="en-US" dirty="0"/>
              <a:t>access is limited to those personnel who have either a direct role in the </a:t>
            </a:r>
            <a:r>
              <a:rPr lang="en-US" dirty="0" smtClean="0"/>
              <a:t>OAEOC/CEOC or are </a:t>
            </a:r>
            <a:r>
              <a:rPr lang="en-US" dirty="0"/>
              <a:t>authorized by jurisdictions or </a:t>
            </a:r>
            <a:r>
              <a:rPr lang="en-US" dirty="0" smtClean="0"/>
              <a:t>agencies to communicate with OAEOC or CEOC.</a:t>
            </a:r>
            <a:endParaRPr lang="en-US" dirty="0"/>
          </a:p>
          <a:p>
            <a:pPr marL="687388" lvl="2" indent="-342900">
              <a:buFont typeface="Arial" pitchFamily="34" charset="0"/>
              <a:buChar char="•"/>
            </a:pPr>
            <a:r>
              <a:rPr lang="en-US" dirty="0"/>
              <a:t>Example:  You would want several EOC or DOC staff per work shift to have access to OARRS.  </a:t>
            </a:r>
          </a:p>
          <a:p>
            <a:endParaRPr lang="en-US" dirty="0"/>
          </a:p>
          <a:p>
            <a:endParaRPr lang="en-US"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94160557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en-US" dirty="0" smtClean="0"/>
              <a:t>How Does Your Staff Sign Up for OARRS Access?</a:t>
            </a:r>
            <a:endParaRPr lang="en-US" dirty="0"/>
          </a:p>
        </p:txBody>
      </p:sp>
      <p:sp>
        <p:nvSpPr>
          <p:cNvPr id="3" name="Content Placeholder 2"/>
          <p:cNvSpPr>
            <a:spLocks noGrp="1"/>
          </p:cNvSpPr>
          <p:nvPr>
            <p:ph idx="1"/>
          </p:nvPr>
        </p:nvSpPr>
        <p:spPr>
          <a:xfrm>
            <a:off x="381000" y="1828800"/>
            <a:ext cx="8610600" cy="5066002"/>
          </a:xfrm>
        </p:spPr>
        <p:txBody>
          <a:bodyPr/>
          <a:lstStyle/>
          <a:p>
            <a:r>
              <a:rPr lang="en-US" sz="2800" dirty="0"/>
              <a:t>At the OARRS website portal, click on the “Register” button </a:t>
            </a:r>
            <a:r>
              <a:rPr lang="en-US" sz="2800" dirty="0" smtClean="0"/>
              <a:t>and </a:t>
            </a:r>
            <a:r>
              <a:rPr lang="en-US" sz="2800" dirty="0"/>
              <a:t>it will take them through the registration process. </a:t>
            </a:r>
            <a:endParaRPr lang="en-US" sz="2800" dirty="0" smtClean="0"/>
          </a:p>
          <a:p>
            <a:r>
              <a:rPr lang="en-US" sz="2800" dirty="0" smtClean="0"/>
              <a:t>OARRS website is:  </a:t>
            </a:r>
            <a:r>
              <a:rPr lang="en-US" sz="2800" dirty="0" smtClean="0">
                <a:hlinkClick r:id="rId3"/>
              </a:rPr>
              <a:t>https://oarrs.lacounty.gov</a:t>
            </a:r>
            <a:r>
              <a:rPr lang="en-US" sz="2800" dirty="0" smtClean="0"/>
              <a:t>	</a:t>
            </a:r>
          </a:p>
          <a:p>
            <a:r>
              <a:rPr lang="en-US" sz="2800" dirty="0" smtClean="0"/>
              <a:t>When </a:t>
            </a:r>
            <a:r>
              <a:rPr lang="en-US" sz="2800" dirty="0"/>
              <a:t>the </a:t>
            </a:r>
            <a:r>
              <a:rPr lang="en-US" sz="2800" dirty="0" smtClean="0"/>
              <a:t>registration form </a:t>
            </a:r>
            <a:r>
              <a:rPr lang="en-US" sz="2800" dirty="0"/>
              <a:t>is completed you, the jurisdiction or agency OARRS Account Administrator, will be notified </a:t>
            </a:r>
            <a:r>
              <a:rPr lang="en-US" sz="2800" dirty="0" smtClean="0"/>
              <a:t>via email that </a:t>
            </a:r>
            <a:r>
              <a:rPr lang="en-US" sz="2800" dirty="0"/>
              <a:t>someone is requesting OARRS access. </a:t>
            </a:r>
            <a:endParaRPr lang="en-US" sz="2800" dirty="0" smtClean="0"/>
          </a:p>
          <a:p>
            <a:r>
              <a:rPr lang="en-US" sz="2800" dirty="0" smtClean="0"/>
              <a:t>You </a:t>
            </a:r>
            <a:r>
              <a:rPr lang="en-US" sz="2800" dirty="0"/>
              <a:t>will either </a:t>
            </a:r>
            <a:r>
              <a:rPr lang="en-US" sz="2800" dirty="0" smtClean="0"/>
              <a:t>approve or </a:t>
            </a:r>
            <a:r>
              <a:rPr lang="en-US" sz="2800" dirty="0"/>
              <a:t>deny their access to OARRS. The requestor will be notified via the email address they provided as to the status of their request. </a:t>
            </a:r>
          </a:p>
          <a:p>
            <a:pPr marL="0" indent="0">
              <a:buNone/>
            </a:pPr>
            <a:endParaRPr lang="en-US" dirty="0"/>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4402795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8382000" cy="664797"/>
          </a:xfrm>
        </p:spPr>
        <p:txBody>
          <a:bodyPr/>
          <a:lstStyle/>
          <a:p>
            <a:pPr algn="ctr"/>
            <a:r>
              <a:rPr lang="en-US" dirty="0" smtClean="0"/>
              <a:t>Approving A Request</a:t>
            </a:r>
            <a:endParaRPr lang="en-US" dirty="0"/>
          </a:p>
        </p:txBody>
      </p:sp>
      <p:sp>
        <p:nvSpPr>
          <p:cNvPr id="3" name="TextBox 2"/>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1471363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p>
            <a:pPr algn="ctr"/>
            <a:r>
              <a:rPr lang="en-US" sz="4000" dirty="0" smtClean="0"/>
              <a:t>Notification of Request for Access</a:t>
            </a:r>
            <a:endParaRPr lang="en-US" sz="4000" dirty="0"/>
          </a:p>
        </p:txBody>
      </p:sp>
      <p:sp>
        <p:nvSpPr>
          <p:cNvPr id="3" name="Text Placeholder 2"/>
          <p:cNvSpPr>
            <a:spLocks noGrp="1"/>
          </p:cNvSpPr>
          <p:nvPr>
            <p:ph type="body" sz="quarter" idx="10"/>
          </p:nvPr>
        </p:nvSpPr>
        <p:spPr>
          <a:xfrm>
            <a:off x="304800" y="1524000"/>
            <a:ext cx="8382000" cy="3299365"/>
          </a:xfrm>
        </p:spPr>
        <p:txBody>
          <a:bodyPr/>
          <a:lstStyle/>
          <a:p>
            <a:r>
              <a:rPr lang="en-US" dirty="0" smtClean="0"/>
              <a:t>You will receive an email notification from OARRS Tech Support that someone from your jurisdiction/agency is requesting OARRS access.</a:t>
            </a:r>
          </a:p>
          <a:p>
            <a:r>
              <a:rPr lang="en-US" dirty="0" smtClean="0"/>
              <a:t>Email will have a subject line: </a:t>
            </a:r>
            <a:r>
              <a:rPr lang="en-US" dirty="0"/>
              <a:t>OARRS account registration request</a:t>
            </a:r>
            <a:endParaRPr lang="en-US" dirty="0" smtClean="0"/>
          </a:p>
          <a:p>
            <a:pPr lvl="0"/>
            <a:r>
              <a:rPr lang="en-US" dirty="0" smtClean="0"/>
              <a:t>Log </a:t>
            </a:r>
            <a:r>
              <a:rPr lang="en-US" dirty="0"/>
              <a:t>into the OARRS Operations database using your User ID and Password.  </a:t>
            </a:r>
          </a:p>
        </p:txBody>
      </p:sp>
      <p:sp>
        <p:nvSpPr>
          <p:cNvPr id="4" name="TextBox 3"/>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153004558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6314" y="457200"/>
            <a:ext cx="8381809" cy="441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4732045" y="2133600"/>
            <a:ext cx="1668755" cy="297580"/>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446314" y="5181600"/>
            <a:ext cx="8381809" cy="830997"/>
          </a:xfrm>
          <a:prstGeom prst="rect">
            <a:avLst/>
          </a:prstGeom>
        </p:spPr>
        <p:txBody>
          <a:bodyPr wrap="square">
            <a:spAutoFit/>
          </a:bodyPr>
          <a:lstStyle/>
          <a:p>
            <a:pPr lvl="0"/>
            <a:r>
              <a:rPr lang="en-US" sz="2400" b="1" i="1" u="sng" dirty="0" smtClean="0"/>
              <a:t>Note</a:t>
            </a:r>
            <a:r>
              <a:rPr lang="en-US" sz="2400" b="1" i="1" u="sng" dirty="0"/>
              <a:t>: The ability to approve users does not exist in the OARRS Training </a:t>
            </a:r>
            <a:r>
              <a:rPr lang="en-US" sz="2400" b="1" i="1" u="sng" dirty="0" smtClean="0"/>
              <a:t>environment </a:t>
            </a:r>
            <a:r>
              <a:rPr lang="en-US" sz="2400" b="1" i="1" u="sng" dirty="0"/>
              <a:t>so you must be logged in to </a:t>
            </a:r>
            <a:r>
              <a:rPr lang="en-US" sz="2400" b="1" i="1" u="sng" dirty="0" smtClean="0"/>
              <a:t>Operations</a:t>
            </a:r>
            <a:endParaRPr lang="en-US" sz="2400" b="1" u="sng" dirty="0"/>
          </a:p>
        </p:txBody>
      </p:sp>
      <p:sp>
        <p:nvSpPr>
          <p:cNvPr id="6" name="TextBox 5"/>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23529261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70413"/>
            <a:ext cx="7620000" cy="624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auto">
          <a:xfrm>
            <a:off x="5631034" y="358557"/>
            <a:ext cx="1684166" cy="204310"/>
          </a:xfrm>
          <a:prstGeom prst="rightArrow">
            <a:avLst>
              <a:gd name="adj1" fmla="val 50000"/>
              <a:gd name="adj2" fmla="val 181944"/>
            </a:avLst>
          </a:prstGeom>
          <a:solidFill>
            <a:srgbClr val="00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Text Placeholder 2"/>
          <p:cNvSpPr>
            <a:spLocks noGrp="1"/>
          </p:cNvSpPr>
          <p:nvPr>
            <p:ph type="body" sz="quarter" idx="10"/>
          </p:nvPr>
        </p:nvSpPr>
        <p:spPr>
          <a:xfrm>
            <a:off x="5334000" y="1524000"/>
            <a:ext cx="2971800" cy="4185761"/>
          </a:xfrm>
        </p:spPr>
        <p:txBody>
          <a:bodyPr/>
          <a:lstStyle/>
          <a:p>
            <a:pPr marL="0" indent="0" algn="ctr">
              <a:buNone/>
            </a:pPr>
            <a:r>
              <a:rPr lang="en-US" b="1" dirty="0" smtClean="0">
                <a:solidFill>
                  <a:srgbClr val="C00000"/>
                </a:solidFill>
              </a:rPr>
              <a:t>The first screen that appears is your Personal Profile</a:t>
            </a:r>
          </a:p>
          <a:p>
            <a:pPr marL="0" indent="0" algn="ctr">
              <a:buNone/>
            </a:pPr>
            <a:endParaRPr lang="en-US" b="1" dirty="0" smtClean="0">
              <a:solidFill>
                <a:srgbClr val="C00000"/>
              </a:solidFill>
            </a:endParaRPr>
          </a:p>
          <a:p>
            <a:pPr marL="0" indent="0" algn="ctr">
              <a:buNone/>
            </a:pPr>
            <a:r>
              <a:rPr lang="en-US" b="1" dirty="0" smtClean="0">
                <a:solidFill>
                  <a:srgbClr val="C00000"/>
                </a:solidFill>
              </a:rPr>
              <a:t>Review your information for accuracy and click on Submit</a:t>
            </a:r>
            <a:endParaRPr lang="en-US" b="1" dirty="0">
              <a:solidFill>
                <a:srgbClr val="C00000"/>
              </a:solidFill>
            </a:endParaRPr>
          </a:p>
        </p:txBody>
      </p:sp>
      <p:sp>
        <p:nvSpPr>
          <p:cNvPr id="5" name="TextBox 4"/>
          <p:cNvSpPr txBox="1"/>
          <p:nvPr/>
        </p:nvSpPr>
        <p:spPr>
          <a:xfrm>
            <a:off x="152400" y="6477000"/>
            <a:ext cx="762000" cy="246221"/>
          </a:xfrm>
          <a:prstGeom prst="rect">
            <a:avLst/>
          </a:prstGeom>
          <a:noFill/>
        </p:spPr>
        <p:txBody>
          <a:bodyPr wrap="square" rtlCol="0">
            <a:spAutoFit/>
          </a:bodyPr>
          <a:lstStyle/>
          <a:p>
            <a:r>
              <a:rPr lang="en-US" sz="1000" dirty="0" smtClean="0"/>
              <a:t>5/15/2012</a:t>
            </a:r>
            <a:endParaRPr lang="en-US" sz="1000" dirty="0"/>
          </a:p>
        </p:txBody>
      </p:sp>
    </p:spTree>
    <p:extLst>
      <p:ext uri="{BB962C8B-B14F-4D97-AF65-F5344CB8AC3E}">
        <p14:creationId xmlns:p14="http://schemas.microsoft.com/office/powerpoint/2010/main" val="26876614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720</TotalTime>
  <Words>2131</Words>
  <Application>Microsoft Office PowerPoint</Application>
  <PresentationFormat>On-screen Show (4:3)</PresentationFormat>
  <Paragraphs>291</Paragraphs>
  <Slides>38</Slides>
  <Notes>38</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Sample presentation slides</vt:lpstr>
      <vt:lpstr>White with Courier font for code slides</vt:lpstr>
      <vt:lpstr>OARRS Administrator Training</vt:lpstr>
      <vt:lpstr>What is an OARRS Account Administrator?</vt:lpstr>
      <vt:lpstr>Responsibilities Of Account Administrators</vt:lpstr>
      <vt:lpstr>Who Should Have OARRS Access?</vt:lpstr>
      <vt:lpstr>How Does Your Staff Sign Up for OARRS Access?</vt:lpstr>
      <vt:lpstr>Approving A Request</vt:lpstr>
      <vt:lpstr>Notification of Request for Access</vt:lpstr>
      <vt:lpstr>PowerPoint Presentation</vt:lpstr>
      <vt:lpstr>PowerPoint Presentation</vt:lpstr>
      <vt:lpstr>Helpful Hint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Reject A Request</vt:lpstr>
      <vt:lpstr>PowerPoint Presentation</vt:lpstr>
      <vt:lpstr>PowerPoint Presentation</vt:lpstr>
      <vt:lpstr>PowerPoint Presentation</vt:lpstr>
      <vt:lpstr>PowerPoint Presentation</vt:lpstr>
      <vt:lpstr>Maintenance</vt:lpstr>
      <vt:lpstr>Maintenance</vt:lpstr>
      <vt:lpstr>Maintenance</vt:lpstr>
      <vt:lpstr>OARRS Training</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Brenda Hunemiller</dc:creator>
  <cp:lastModifiedBy>Brenda Hunemiller</cp:lastModifiedBy>
  <cp:revision>62</cp:revision>
  <cp:lastPrinted>2012-03-20T12:50:35Z</cp:lastPrinted>
  <dcterms:created xsi:type="dcterms:W3CDTF">2010-05-25T11:07:54Z</dcterms:created>
  <dcterms:modified xsi:type="dcterms:W3CDTF">2012-05-30T13:54:08Z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TC102867081033</vt:lpwstr>
  </property>
</Properties>
</file>